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331" r:id="rId2"/>
    <p:sldId id="333" r:id="rId3"/>
    <p:sldId id="533" r:id="rId4"/>
    <p:sldId id="534" r:id="rId5"/>
    <p:sldId id="535" r:id="rId6"/>
    <p:sldId id="536" r:id="rId7"/>
    <p:sldId id="334" r:id="rId8"/>
    <p:sldId id="537" r:id="rId9"/>
    <p:sldId id="538" r:id="rId10"/>
    <p:sldId id="539" r:id="rId11"/>
    <p:sldId id="540" r:id="rId12"/>
    <p:sldId id="541" r:id="rId13"/>
    <p:sldId id="338" r:id="rId14"/>
    <p:sldId id="339" r:id="rId15"/>
    <p:sldId id="340" r:id="rId16"/>
    <p:sldId id="542" r:id="rId17"/>
    <p:sldId id="543" r:id="rId18"/>
    <p:sldId id="756" r:id="rId19"/>
    <p:sldId id="371" r:id="rId20"/>
    <p:sldId id="374" r:id="rId21"/>
    <p:sldId id="802" r:id="rId22"/>
    <p:sldId id="792" r:id="rId23"/>
    <p:sldId id="794" r:id="rId24"/>
    <p:sldId id="797" r:id="rId25"/>
    <p:sldId id="803" r:id="rId26"/>
    <p:sldId id="335" r:id="rId27"/>
    <p:sldId id="318" r:id="rId28"/>
    <p:sldId id="320" r:id="rId29"/>
    <p:sldId id="317" r:id="rId30"/>
    <p:sldId id="314" r:id="rId31"/>
    <p:sldId id="315" r:id="rId3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85" d="100"/>
          <a:sy n="85" d="100"/>
        </p:scale>
        <p:origin x="374"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26-05-2022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5/26/2022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629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5/26/2022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5/26/2022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5/01_Data%20Model/01_Customer.tx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github.com/soyuztechnologies/LamResearchS4HANA/blob/master/RAP/Day%2025/01_Data%20Model/02_Agency.tx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5/01_Data%20Model/03_Travel.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5/Service%20Defini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25.png"/><Relationship Id="rId1" Type="http://schemas.openxmlformats.org/officeDocument/2006/relationships/slideLayout" Target="../slideLayouts/slideLayout10.xml"/><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6/04_Metadata_Extens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help.sap.com/viewer/923180ddb98240829d935862025004d6/Cloud/en-US/f6cb3e3402694f5585068e5e5161a7c1.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26/03_Travel.txt" TargetMode="External"/><Relationship Id="rId5" Type="http://schemas.openxmlformats.org/officeDocument/2006/relationships/hyperlink" Target="https://github.com/soyuztechnologies/LamResearchS4HANA/blob/master/RAP/Day%2026/02_Customer.txt" TargetMode="External"/><Relationship Id="rId4" Type="http://schemas.openxmlformats.org/officeDocument/2006/relationships/hyperlink" Target="https://github.com/soyuztechnologies/LamResearchS4HANA/blob/master/RAP/Day%2026/01_Agency.tx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tiff"/><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tiff"/><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47.tiff"/><Relationship Id="rId5" Type="http://schemas.openxmlformats.org/officeDocument/2006/relationships/image" Target="../media/image46.tiff"/><Relationship Id="rId10" Type="http://schemas.openxmlformats.org/officeDocument/2006/relationships/image" Target="../media/image4.png"/><Relationship Id="rId4" Type="http://schemas.openxmlformats.org/officeDocument/2006/relationships/image" Target="../media/image45.tiff"/><Relationship Id="rId9" Type="http://schemas.openxmlformats.org/officeDocument/2006/relationships/hyperlink" Target="https://anubhavtrainings.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0.jpg"/><Relationship Id="rId7" Type="http://schemas.openxmlformats.org/officeDocument/2006/relationships/image" Target="../media/image5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04</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9D42994D-334E-94FA-EB84-840CB33DCB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9440" y="1199771"/>
            <a:ext cx="2523612" cy="1419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a:extLst>
              <a:ext uri="{FF2B5EF4-FFF2-40B4-BE49-F238E27FC236}">
                <a16:creationId xmlns:a16="http://schemas.microsoft.com/office/drawing/2014/main" id="{8014BD69-741B-4B04-9A8D-1DE68A6856E8}"/>
              </a:ext>
            </a:extLst>
          </p:cNvPr>
          <p:cNvPicPr>
            <a:picLocks noChangeAspect="1"/>
          </p:cNvPicPr>
          <p:nvPr/>
        </p:nvPicPr>
        <p:blipFill>
          <a:blip r:embed="rId3"/>
          <a:stretch>
            <a:fillRect/>
          </a:stretch>
        </p:blipFill>
        <p:spPr>
          <a:xfrm>
            <a:off x="615157" y="1324617"/>
            <a:ext cx="10958510" cy="4587638"/>
          </a:xfrm>
          <a:prstGeom prst="rect">
            <a:avLst/>
          </a:prstGeom>
        </p:spPr>
      </p:pic>
    </p:spTree>
    <p:extLst>
      <p:ext uri="{BB962C8B-B14F-4D97-AF65-F5344CB8AC3E}">
        <p14:creationId xmlns:p14="http://schemas.microsoft.com/office/powerpoint/2010/main" val="66563226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C92DB67F-D285-405F-AB23-295C225D730E}"/>
              </a:ext>
            </a:extLst>
          </p:cNvPr>
          <p:cNvPicPr>
            <a:picLocks noChangeAspect="1"/>
          </p:cNvPicPr>
          <p:nvPr/>
        </p:nvPicPr>
        <p:blipFill>
          <a:blip r:embed="rId3"/>
          <a:stretch>
            <a:fillRect/>
          </a:stretch>
        </p:blipFill>
        <p:spPr>
          <a:xfrm>
            <a:off x="473945" y="974122"/>
            <a:ext cx="10859441" cy="5357324"/>
          </a:xfrm>
          <a:prstGeom prst="rect">
            <a:avLst/>
          </a:prstGeom>
        </p:spPr>
      </p:pic>
    </p:spTree>
    <p:extLst>
      <p:ext uri="{BB962C8B-B14F-4D97-AF65-F5344CB8AC3E}">
        <p14:creationId xmlns:p14="http://schemas.microsoft.com/office/powerpoint/2010/main" val="71435138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ile:Solid white.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651720" y="-2679104"/>
            <a:ext cx="6885384" cy="1218882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202038"/>
            <a:ext cx="10969943" cy="711081"/>
          </a:xfrm>
        </p:spPr>
        <p:txBody>
          <a:bodyPr>
            <a:noAutofit/>
          </a:bodyPr>
          <a:lstStyle/>
          <a:p>
            <a:r>
              <a:rPr lang="en-IN" dirty="0">
                <a:latin typeface="Cooper Black" panose="0208090404030B020404" pitchFamily="18" charset="0"/>
              </a:rPr>
              <a:t>Explanation of Flight Data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723" y="1052736"/>
            <a:ext cx="11165321" cy="4385700"/>
          </a:xfrm>
          <a:prstGeom prst="rect">
            <a:avLst/>
          </a:prstGeom>
        </p:spPr>
      </p:pic>
      <p:sp>
        <p:nvSpPr>
          <p:cNvPr id="8" name="Rectangle 7"/>
          <p:cNvSpPr/>
          <p:nvPr/>
        </p:nvSpPr>
        <p:spPr>
          <a:xfrm>
            <a:off x="609441" y="6165304"/>
            <a:ext cx="10771237" cy="369332"/>
          </a:xfrm>
          <a:prstGeom prst="rect">
            <a:avLst/>
          </a:prstGeom>
        </p:spPr>
        <p:txBody>
          <a:bodyPr wrap="square">
            <a:spAutoFit/>
          </a:bodyPr>
          <a:lstStyle/>
          <a:p>
            <a:r>
              <a:rPr lang="en-US" sz="1800" dirty="0"/>
              <a:t>If Data is not found in these Table’s please execute Data Generator Class “/dmo/cl_flight_data_generator”</a:t>
            </a:r>
          </a:p>
        </p:txBody>
      </p:sp>
    </p:spTree>
    <p:extLst>
      <p:ext uri="{BB962C8B-B14F-4D97-AF65-F5344CB8AC3E}">
        <p14:creationId xmlns:p14="http://schemas.microsoft.com/office/powerpoint/2010/main" val="91322419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Flow of Development (Unmanaged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a:p>
            <a:pPr algn="ctr"/>
            <a:r>
              <a:rPr lang="en-US" dirty="0">
                <a:solidFill>
                  <a:schemeClr val="bg1"/>
                </a:solidFill>
              </a:rPr>
              <a:t>Travel – Using /demo/travel</a:t>
            </a:r>
          </a:p>
          <a:p>
            <a:pPr algn="ctr"/>
            <a:r>
              <a:rPr lang="en-US" sz="1400" dirty="0">
                <a:solidFill>
                  <a:schemeClr val="bg1"/>
                </a:solidFill>
              </a:rPr>
              <a:t>Projection view- what we want to show to UI</a:t>
            </a:r>
            <a:endParaRPr lang="en-IN" sz="1400" dirty="0">
              <a:solidFill>
                <a:schemeClr val="bg1"/>
              </a:solidFill>
            </a:endParaRPr>
          </a:p>
          <a:p>
            <a:pPr algn="ctr"/>
            <a:endParaRPr lang="en-US" dirty="0">
              <a:solidFill>
                <a:schemeClr val="bg1"/>
              </a:solidFill>
            </a:endParaRPr>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a:ln>
            <a:noFill/>
          </a:ln>
        </p:spPr>
        <p:txBody>
          <a:bodyPr wrap="none">
            <a:spAutoFit/>
          </a:bodyPr>
          <a:lstStyle/>
          <a:p>
            <a:r>
              <a:rPr lang="en-US" dirty="0"/>
              <a:t>1</a:t>
            </a:r>
          </a:p>
        </p:txBody>
      </p:sp>
      <p:sp>
        <p:nvSpPr>
          <p:cNvPr id="36" name="Rectangle 35"/>
          <p:cNvSpPr/>
          <p:nvPr/>
        </p:nvSpPr>
        <p:spPr>
          <a:xfrm>
            <a:off x="5374332" y="5157192"/>
            <a:ext cx="340158" cy="461665"/>
          </a:xfrm>
          <a:prstGeom prst="rect">
            <a:avLst/>
          </a:prstGeom>
          <a:ln>
            <a:noFill/>
          </a:ln>
        </p:spPr>
        <p:txBody>
          <a:bodyPr wrap="none">
            <a:spAutoFit/>
          </a:bodyPr>
          <a:lstStyle/>
          <a:p>
            <a:r>
              <a:rPr lang="en-US" dirty="0"/>
              <a:t>1</a:t>
            </a:r>
          </a:p>
        </p:txBody>
      </p:sp>
      <p:sp>
        <p:nvSpPr>
          <p:cNvPr id="37" name="Rectangle 36"/>
          <p:cNvSpPr/>
          <p:nvPr/>
        </p:nvSpPr>
        <p:spPr>
          <a:xfrm>
            <a:off x="3070076" y="5415607"/>
            <a:ext cx="383438" cy="461665"/>
          </a:xfrm>
          <a:prstGeom prst="rect">
            <a:avLst/>
          </a:prstGeom>
          <a:ln>
            <a:noFill/>
          </a:ln>
        </p:spPr>
        <p:txBody>
          <a:bodyPr wrap="none">
            <a:spAutoFit/>
          </a:bodyPr>
          <a:lstStyle/>
          <a:p>
            <a:r>
              <a:rPr lang="en-US" dirty="0"/>
              <a:t>N</a:t>
            </a:r>
          </a:p>
        </p:txBody>
      </p:sp>
      <p:sp>
        <p:nvSpPr>
          <p:cNvPr id="38" name="Rectangle 37"/>
          <p:cNvSpPr/>
          <p:nvPr/>
        </p:nvSpPr>
        <p:spPr>
          <a:xfrm>
            <a:off x="7295150" y="5445224"/>
            <a:ext cx="383438" cy="461665"/>
          </a:xfrm>
          <a:prstGeom prst="rect">
            <a:avLst/>
          </a:prstGeom>
          <a:ln>
            <a:noFill/>
          </a:ln>
        </p:spPr>
        <p:txBody>
          <a:bodyPr wrap="none">
            <a:spAutoFit/>
          </a:bodyPr>
          <a:lstStyle/>
          <a:p>
            <a:r>
              <a:rPr lang="en-US" dirty="0"/>
              <a:t>N</a:t>
            </a:r>
          </a:p>
        </p:txBody>
      </p:sp>
      <p:sp>
        <p:nvSpPr>
          <p:cNvPr id="39" name="Rectangle 38"/>
          <p:cNvSpPr/>
          <p:nvPr/>
        </p:nvSpPr>
        <p:spPr>
          <a:xfrm>
            <a:off x="8807318" y="4437112"/>
            <a:ext cx="383438" cy="461665"/>
          </a:xfrm>
          <a:prstGeom prst="rect">
            <a:avLst/>
          </a:prstGeom>
        </p:spPr>
        <p:txBody>
          <a:bodyPr wrap="none">
            <a:spAutoFit/>
          </a:bodyPr>
          <a:lstStyle/>
          <a:p>
            <a:r>
              <a:rPr lang="en-US" dirty="0"/>
              <a:t>N</a:t>
            </a:r>
          </a:p>
        </p:txBody>
      </p:sp>
      <p:sp>
        <p:nvSpPr>
          <p:cNvPr id="31" name="Chevron 30"/>
          <p:cNvSpPr/>
          <p:nvPr/>
        </p:nvSpPr>
        <p:spPr>
          <a:xfrm rot="-5400000">
            <a:off x="5215326" y="2922002"/>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hevron 40"/>
          <p:cNvSpPr/>
          <p:nvPr/>
        </p:nvSpPr>
        <p:spPr>
          <a:xfrm rot="-5400000">
            <a:off x="5203278" y="4104110"/>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hevron 41"/>
          <p:cNvSpPr/>
          <p:nvPr/>
        </p:nvSpPr>
        <p:spPr>
          <a:xfrm rot="-5400000">
            <a:off x="5203278" y="1829834"/>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6720443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Defining Data Models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Rectangle 3"/>
          <p:cNvSpPr/>
          <p:nvPr/>
        </p:nvSpPr>
        <p:spPr>
          <a:xfrm>
            <a:off x="693813" y="980728"/>
            <a:ext cx="5201222" cy="369332"/>
          </a:xfrm>
          <a:prstGeom prst="rect">
            <a:avLst/>
          </a:prstGeom>
        </p:spPr>
        <p:txBody>
          <a:bodyPr wrap="square">
            <a:spAutoFit/>
          </a:bodyPr>
          <a:lstStyle/>
          <a:p>
            <a:pPr algn="just"/>
            <a:r>
              <a:rPr lang="en-US" sz="1800" dirty="0"/>
              <a:t>Create Customer CDS View “</a:t>
            </a:r>
            <a:r>
              <a:rPr lang="en-US" sz="1800" dirty="0">
                <a:hlinkClick r:id="rId3"/>
              </a:rPr>
              <a:t>ZI_Customer_U_XX</a:t>
            </a:r>
            <a:r>
              <a:rPr lang="en-US" sz="1800" dirty="0"/>
              <a:t>”</a:t>
            </a:r>
            <a:endParaRPr lang="en-IN" sz="1800" dirty="0"/>
          </a:p>
        </p:txBody>
      </p:sp>
      <p:cxnSp>
        <p:nvCxnSpPr>
          <p:cNvPr id="6" name="Straight Connector 5"/>
          <p:cNvCxnSpPr/>
          <p:nvPr/>
        </p:nvCxnSpPr>
        <p:spPr>
          <a:xfrm rot="-60000" flipV="1">
            <a:off x="6275076" y="1062183"/>
            <a:ext cx="63975" cy="5303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53830" y="980728"/>
            <a:ext cx="5201222" cy="369332"/>
          </a:xfrm>
          <a:prstGeom prst="rect">
            <a:avLst/>
          </a:prstGeom>
        </p:spPr>
        <p:txBody>
          <a:bodyPr wrap="square">
            <a:spAutoFit/>
          </a:bodyPr>
          <a:lstStyle/>
          <a:p>
            <a:pPr algn="just"/>
            <a:r>
              <a:rPr lang="en-US" sz="1800" dirty="0"/>
              <a:t>Create Agency CDS View “</a:t>
            </a:r>
            <a:r>
              <a:rPr lang="en-US" sz="1800" dirty="0">
                <a:hlinkClick r:id="rId4"/>
              </a:rPr>
              <a:t>ZI_Agency_U_XX</a:t>
            </a:r>
            <a:r>
              <a:rPr lang="en-US" sz="1800" dirty="0"/>
              <a:t>”</a:t>
            </a:r>
            <a:endParaRPr lang="en-IN" sz="1800" dirty="0"/>
          </a:p>
        </p:txBody>
      </p:sp>
      <p:pic>
        <p:nvPicPr>
          <p:cNvPr id="5" name="Picture 4"/>
          <p:cNvPicPr>
            <a:picLocks noChangeAspect="1"/>
          </p:cNvPicPr>
          <p:nvPr/>
        </p:nvPicPr>
        <p:blipFill>
          <a:blip r:embed="rId5"/>
          <a:stretch>
            <a:fillRect/>
          </a:stretch>
        </p:blipFill>
        <p:spPr>
          <a:xfrm>
            <a:off x="693811" y="1628800"/>
            <a:ext cx="5201221" cy="4452466"/>
          </a:xfrm>
          <a:prstGeom prst="rect">
            <a:avLst/>
          </a:prstGeom>
        </p:spPr>
      </p:pic>
      <p:pic>
        <p:nvPicPr>
          <p:cNvPr id="7" name="Picture 6"/>
          <p:cNvPicPr>
            <a:picLocks noChangeAspect="1"/>
          </p:cNvPicPr>
          <p:nvPr/>
        </p:nvPicPr>
        <p:blipFill>
          <a:blip r:embed="rId6"/>
          <a:stretch>
            <a:fillRect/>
          </a:stretch>
        </p:blipFill>
        <p:spPr>
          <a:xfrm>
            <a:off x="6806547" y="1628800"/>
            <a:ext cx="5192521" cy="4452466"/>
          </a:xfrm>
          <a:prstGeom prst="rect">
            <a:avLst/>
          </a:prstGeom>
        </p:spPr>
      </p:pic>
      <p:sp>
        <p:nvSpPr>
          <p:cNvPr id="12"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Defining Data Models</a:t>
            </a:r>
            <a:endParaRPr lang="en-US" dirty="0">
              <a:latin typeface="Cooper Black" panose="0208090404030B020404" pitchFamily="18" charset="0"/>
            </a:endParaRPr>
          </a:p>
        </p:txBody>
      </p:sp>
    </p:spTree>
    <p:extLst>
      <p:ext uri="{BB962C8B-B14F-4D97-AF65-F5344CB8AC3E}">
        <p14:creationId xmlns:p14="http://schemas.microsoft.com/office/powerpoint/2010/main" val="95176875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Root CDS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7205890" y="944005"/>
            <a:ext cx="4049094" cy="2031325"/>
          </a:xfrm>
          <a:prstGeom prst="rect">
            <a:avLst/>
          </a:prstGeom>
        </p:spPr>
        <p:txBody>
          <a:bodyPr wrap="square">
            <a:spAutoFit/>
          </a:bodyPr>
          <a:lstStyle/>
          <a:p>
            <a:pPr algn="just"/>
            <a:r>
              <a:rPr lang="en-US" sz="1800" dirty="0"/>
              <a:t>On top of Customer and Agency CDS View we Create Root CDS View Entity called “</a:t>
            </a:r>
            <a:r>
              <a:rPr lang="en-US" sz="1800" dirty="0">
                <a:hlinkClick r:id="rId3"/>
              </a:rPr>
              <a:t>ZI_TRAVEL_U_XX</a:t>
            </a:r>
            <a:r>
              <a:rPr lang="en-US" sz="1800" dirty="0"/>
              <a:t>”.</a:t>
            </a:r>
          </a:p>
          <a:p>
            <a:pPr algn="just"/>
            <a:r>
              <a:rPr lang="en-US" sz="1800" dirty="0"/>
              <a:t>With Annotations like Metadata ,Search ,</a:t>
            </a:r>
          </a:p>
          <a:p>
            <a:pPr algn="just"/>
            <a:r>
              <a:rPr lang="en-US" sz="1800" dirty="0"/>
              <a:t>Semantic Annotation etc.</a:t>
            </a:r>
          </a:p>
          <a:p>
            <a:pPr algn="just"/>
            <a:r>
              <a:rPr lang="en-US" sz="1800" dirty="0"/>
              <a:t>Association to Agency ,Customer , Currency. </a:t>
            </a:r>
            <a:endParaRPr lang="en-IN" sz="1800" dirty="0"/>
          </a:p>
        </p:txBody>
      </p:sp>
      <p:pic>
        <p:nvPicPr>
          <p:cNvPr id="3" name="Picture 2"/>
          <p:cNvPicPr>
            <a:picLocks noChangeAspect="1"/>
          </p:cNvPicPr>
          <p:nvPr/>
        </p:nvPicPr>
        <p:blipFill>
          <a:blip r:embed="rId4"/>
          <a:stretch>
            <a:fillRect/>
          </a:stretch>
        </p:blipFill>
        <p:spPr>
          <a:xfrm>
            <a:off x="609441" y="944005"/>
            <a:ext cx="5976664" cy="5464167"/>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Root CDS Entity</a:t>
            </a:r>
            <a:endParaRPr lang="en-US" dirty="0">
              <a:latin typeface="Cooper Black" panose="0208090404030B020404" pitchFamily="18" charset="0"/>
            </a:endParaRPr>
          </a:p>
        </p:txBody>
      </p:sp>
    </p:spTree>
    <p:extLst>
      <p:ext uri="{BB962C8B-B14F-4D97-AF65-F5344CB8AC3E}">
        <p14:creationId xmlns:p14="http://schemas.microsoft.com/office/powerpoint/2010/main" val="185047814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44116"/>
            <a:ext cx="10009112" cy="1200329"/>
          </a:xfrm>
          <a:prstGeom prst="rect">
            <a:avLst/>
          </a:prstGeom>
        </p:spPr>
        <p:txBody>
          <a:bodyPr wrap="square">
            <a:spAutoFit/>
          </a:bodyPr>
          <a:lstStyle/>
          <a:p>
            <a:r>
              <a:rPr lang="en-US" sz="1800" dirty="0"/>
              <a:t>A </a:t>
            </a:r>
            <a:r>
              <a:rPr lang="en-US" sz="1800" b="1" dirty="0"/>
              <a:t>business service definition </a:t>
            </a:r>
            <a:r>
              <a:rPr lang="en-US" sz="1800" dirty="0"/>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lang="en-US" sz="1800" dirty="0">
                <a:hlinkClick r:id="rId3"/>
              </a:rPr>
              <a:t>ZI_TRAVEL_U_SD_XX</a:t>
            </a:r>
            <a:r>
              <a:rPr lang="en-US" sz="1800" dirty="0"/>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Binding</a:t>
            </a:r>
          </a:p>
        </p:txBody>
      </p:sp>
      <p:cxnSp>
        <p:nvCxnSpPr>
          <p:cNvPr id="12" name="Straight Arrow Connector 11"/>
          <p:cNvCxnSpPr/>
          <p:nvPr/>
        </p:nvCxnSpPr>
        <p:spPr>
          <a:xfrm>
            <a:off x="2998068" y="2632320"/>
            <a:ext cx="165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Create OData Service ( Business Service )</a:t>
            </a:r>
            <a:endParaRPr lang="en-US" dirty="0">
              <a:latin typeface="Cooper Black" panose="0208090404030B020404" pitchFamily="18" charset="0"/>
            </a:endParaRPr>
          </a:p>
        </p:txBody>
      </p:sp>
      <p:pic>
        <p:nvPicPr>
          <p:cNvPr id="3" name="Picture 2"/>
          <p:cNvPicPr>
            <a:picLocks noChangeAspect="1"/>
          </p:cNvPicPr>
          <p:nvPr/>
        </p:nvPicPr>
        <p:blipFill>
          <a:blip r:embed="rId4"/>
          <a:stretch>
            <a:fillRect/>
          </a:stretch>
        </p:blipFill>
        <p:spPr>
          <a:xfrm>
            <a:off x="707236" y="3402259"/>
            <a:ext cx="7894031" cy="2376264"/>
          </a:xfrm>
          <a:prstGeom prst="rect">
            <a:avLst/>
          </a:prstGeom>
        </p:spPr>
      </p:pic>
    </p:spTree>
    <p:extLst>
      <p:ext uri="{BB962C8B-B14F-4D97-AF65-F5344CB8AC3E}">
        <p14:creationId xmlns:p14="http://schemas.microsoft.com/office/powerpoint/2010/main" val="365909477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764704"/>
            <a:ext cx="10381514" cy="923330"/>
          </a:xfrm>
          <a:prstGeom prst="rect">
            <a:avLst/>
          </a:prstGeom>
        </p:spPr>
        <p:txBody>
          <a:bodyPr wrap="square">
            <a:spAutoFit/>
          </a:bodyPr>
          <a:lstStyle/>
          <a:p>
            <a:r>
              <a:rPr lang="en-US" sz="1800" dirty="0"/>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endParaRPr lang="en-US" sz="1800" dirty="0">
              <a:solidFill>
                <a:schemeClr val="bg1"/>
              </a:solidFill>
            </a:endParaRPr>
          </a:p>
        </p:txBody>
      </p:sp>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Service Binding ( Business Service )</a:t>
            </a:r>
            <a:endParaRPr lang="en-US" dirty="0">
              <a:latin typeface="Cooper Black" panose="0208090404030B020404" pitchFamily="18" charset="0"/>
            </a:endParaRPr>
          </a:p>
        </p:txBody>
      </p:sp>
      <p:pic>
        <p:nvPicPr>
          <p:cNvPr id="4" name="Picture 3"/>
          <p:cNvPicPr>
            <a:picLocks noChangeAspect="1"/>
          </p:cNvPicPr>
          <p:nvPr/>
        </p:nvPicPr>
        <p:blipFill>
          <a:blip r:embed="rId3"/>
          <a:stretch>
            <a:fillRect/>
          </a:stretch>
        </p:blipFill>
        <p:spPr>
          <a:xfrm>
            <a:off x="1542610" y="1790504"/>
            <a:ext cx="8440234" cy="4806848"/>
          </a:xfrm>
          <a:prstGeom prst="rect">
            <a:avLst/>
          </a:prstGeom>
        </p:spPr>
      </p:pic>
    </p:spTree>
    <p:extLst>
      <p:ext uri="{BB962C8B-B14F-4D97-AF65-F5344CB8AC3E}">
        <p14:creationId xmlns:p14="http://schemas.microsoft.com/office/powerpoint/2010/main" val="375115144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Introduction to SAP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3" name="Rectangle 2">
            <a:extLst>
              <a:ext uri="{FF2B5EF4-FFF2-40B4-BE49-F238E27FC236}">
                <a16:creationId xmlns:a16="http://schemas.microsoft.com/office/drawing/2014/main" id="{EFF5B605-A89C-4838-8F1F-98C0EAACDF9F}"/>
              </a:ext>
            </a:extLst>
          </p:cNvPr>
          <p:cNvSpPr/>
          <p:nvPr/>
        </p:nvSpPr>
        <p:spPr>
          <a:xfrm>
            <a:off x="189058" y="939653"/>
            <a:ext cx="11765464" cy="3692357"/>
          </a:xfrm>
          <a:prstGeom prst="rect">
            <a:avLst/>
          </a:prstGeom>
        </p:spPr>
        <p:txBody>
          <a:bodyPr wrap="square">
            <a:spAutoFit/>
          </a:bodyPr>
          <a:lstStyle/>
          <a:p>
            <a:pPr defTabSz="914126"/>
            <a:r>
              <a:rPr lang="en-US" sz="1799" b="1" dirty="0">
                <a:solidFill>
                  <a:prstClr val="black"/>
                </a:solidFill>
                <a:latin typeface="Calibri"/>
              </a:rPr>
              <a:t>SAP Fiori elements provides standard floorplans and uses metadata to streamline and accelerate developing SAPUI5 applications.</a:t>
            </a:r>
          </a:p>
          <a:p>
            <a:pPr defTabSz="914126"/>
            <a:endParaRPr lang="en-US" sz="1799" dirty="0">
              <a:solidFill>
                <a:prstClr val="black"/>
              </a:solidFill>
              <a:latin typeface="Calibri"/>
            </a:endParaRPr>
          </a:p>
          <a:p>
            <a:pPr defTabSz="914126"/>
            <a:r>
              <a:rPr lang="en-US" sz="1799" b="1" dirty="0">
                <a:solidFill>
                  <a:prstClr val="black"/>
                </a:solidFill>
                <a:latin typeface="Calibri"/>
              </a:rPr>
              <a:t>SAP Fiori elements</a:t>
            </a:r>
          </a:p>
          <a:p>
            <a:pPr defTabSz="914126"/>
            <a:r>
              <a:rPr lang="en-US" sz="1799" dirty="0">
                <a:solidFill>
                  <a:prstClr val="black"/>
                </a:solidFill>
                <a:latin typeface="Calibri"/>
              </a:rPr>
              <a:t>▪ Delivers </a:t>
            </a:r>
            <a:r>
              <a:rPr lang="en-US" sz="1799" b="1" dirty="0">
                <a:solidFill>
                  <a:prstClr val="black"/>
                </a:solidFill>
                <a:latin typeface="Calibri"/>
              </a:rPr>
              <a:t>enterprise-ready </a:t>
            </a:r>
            <a:r>
              <a:rPr lang="en-US" sz="1799" dirty="0">
                <a:solidFill>
                  <a:prstClr val="black"/>
                </a:solidFill>
                <a:latin typeface="Calibri"/>
              </a:rPr>
              <a:t>SAPUI5 apps based on</a:t>
            </a:r>
          </a:p>
          <a:p>
            <a:pPr defTabSz="914126"/>
            <a:r>
              <a:rPr lang="en-US" sz="1799" dirty="0">
                <a:solidFill>
                  <a:prstClr val="black"/>
                </a:solidFill>
                <a:latin typeface="Calibri"/>
              </a:rPr>
              <a:t>stable, optimized, out-of-the-box UI code</a:t>
            </a:r>
          </a:p>
          <a:p>
            <a:pPr defTabSz="914126"/>
            <a:r>
              <a:rPr lang="en-US" sz="1799" dirty="0">
                <a:solidFill>
                  <a:prstClr val="black"/>
                </a:solidFill>
                <a:latin typeface="Calibri"/>
              </a:rPr>
              <a:t>▪ Boosts </a:t>
            </a:r>
            <a:r>
              <a:rPr lang="en-US" sz="1799" b="1" dirty="0">
                <a:solidFill>
                  <a:prstClr val="black"/>
                </a:solidFill>
                <a:latin typeface="Calibri"/>
              </a:rPr>
              <a:t>developer efficiency </a:t>
            </a:r>
            <a:r>
              <a:rPr lang="en-US" sz="1799" dirty="0">
                <a:solidFill>
                  <a:prstClr val="black"/>
                </a:solidFill>
                <a:latin typeface="Calibri"/>
              </a:rPr>
              <a:t>by scaling development</a:t>
            </a:r>
          </a:p>
          <a:p>
            <a:pPr defTabSz="914126"/>
            <a:r>
              <a:rPr lang="en-US" sz="1799" dirty="0">
                <a:solidFill>
                  <a:prstClr val="black"/>
                </a:solidFill>
                <a:latin typeface="Calibri"/>
              </a:rPr>
              <a:t>and maintenance in a cost-efficient way</a:t>
            </a:r>
          </a:p>
          <a:p>
            <a:pPr defTabSz="914126"/>
            <a:r>
              <a:rPr lang="en-US" sz="1799" dirty="0">
                <a:solidFill>
                  <a:prstClr val="black"/>
                </a:solidFill>
                <a:latin typeface="Calibri"/>
              </a:rPr>
              <a:t>▪ Provides a centrally managed, </a:t>
            </a:r>
            <a:r>
              <a:rPr lang="en-US" sz="1799" b="1" dirty="0">
                <a:solidFill>
                  <a:prstClr val="black"/>
                </a:solidFill>
                <a:latin typeface="Calibri"/>
              </a:rPr>
              <a:t>consistent UX</a:t>
            </a:r>
          </a:p>
          <a:p>
            <a:pPr defTabSz="914126"/>
            <a:r>
              <a:rPr lang="en-US" sz="1799" dirty="0">
                <a:solidFill>
                  <a:prstClr val="black"/>
                </a:solidFill>
                <a:latin typeface="Calibri"/>
              </a:rPr>
              <a:t>complying with the latest SAP Fiori design</a:t>
            </a:r>
          </a:p>
          <a:p>
            <a:pPr defTabSz="914126"/>
            <a:r>
              <a:rPr lang="en-US" sz="1799" dirty="0">
                <a:solidFill>
                  <a:prstClr val="black"/>
                </a:solidFill>
                <a:latin typeface="Calibri"/>
              </a:rPr>
              <a:t>▪ Ensures </a:t>
            </a:r>
            <a:r>
              <a:rPr lang="en-US" sz="1799" b="1" dirty="0">
                <a:solidFill>
                  <a:prstClr val="black"/>
                </a:solidFill>
                <a:latin typeface="Calibri"/>
              </a:rPr>
              <a:t>upgrade stability </a:t>
            </a:r>
            <a:r>
              <a:rPr lang="en-US" sz="1799" dirty="0">
                <a:solidFill>
                  <a:prstClr val="black"/>
                </a:solidFill>
                <a:latin typeface="Calibri"/>
              </a:rPr>
              <a:t>and forward compatibility</a:t>
            </a:r>
          </a:p>
          <a:p>
            <a:pPr defTabSz="914126"/>
            <a:r>
              <a:rPr lang="en-US" sz="1799" dirty="0">
                <a:solidFill>
                  <a:prstClr val="black"/>
                </a:solidFill>
                <a:latin typeface="Calibri"/>
              </a:rPr>
              <a:t>▪ Allows </a:t>
            </a:r>
            <a:r>
              <a:rPr lang="en-US" sz="1799" b="1" dirty="0">
                <a:solidFill>
                  <a:prstClr val="black"/>
                </a:solidFill>
                <a:latin typeface="Calibri"/>
              </a:rPr>
              <a:t>extensibility </a:t>
            </a:r>
            <a:r>
              <a:rPr lang="en-US" sz="1799" dirty="0">
                <a:solidFill>
                  <a:prstClr val="black"/>
                </a:solidFill>
                <a:latin typeface="Calibri"/>
              </a:rPr>
              <a:t>of standard floorplans with custom</a:t>
            </a:r>
          </a:p>
          <a:p>
            <a:pPr defTabSz="914126"/>
            <a:r>
              <a:rPr lang="en-US" sz="1799" dirty="0">
                <a:solidFill>
                  <a:prstClr val="black"/>
                </a:solidFill>
                <a:latin typeface="Calibri"/>
              </a:rPr>
              <a:t>controls and logic</a:t>
            </a:r>
          </a:p>
        </p:txBody>
      </p:sp>
    </p:spTree>
    <p:extLst>
      <p:ext uri="{BB962C8B-B14F-4D97-AF65-F5344CB8AC3E}">
        <p14:creationId xmlns:p14="http://schemas.microsoft.com/office/powerpoint/2010/main" val="422893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399" dirty="0">
                <a:solidFill>
                  <a:prstClr val="black"/>
                </a:solidFill>
                <a:latin typeface="Cooper Black" panose="0208090404030B020404" pitchFamily="18" charset="0"/>
              </a:rPr>
              <a:t>SAP Fiori elements boosts SAP Fiori development efficiency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a16="http://schemas.microsoft.com/office/drawing/2014/main" id="{608D057E-DC25-4F5C-90BF-4892CE8CAB16}"/>
              </a:ext>
            </a:extLst>
          </p:cNvPr>
          <p:cNvPicPr>
            <a:picLocks noChangeAspect="1"/>
          </p:cNvPicPr>
          <p:nvPr/>
        </p:nvPicPr>
        <p:blipFill rotWithShape="1">
          <a:blip r:embed="rId3"/>
          <a:srcRect l="1412"/>
          <a:stretch/>
        </p:blipFill>
        <p:spPr>
          <a:xfrm>
            <a:off x="170877" y="971594"/>
            <a:ext cx="11925607" cy="5320872"/>
          </a:xfrm>
          <a:prstGeom prst="rect">
            <a:avLst/>
          </a:prstGeom>
        </p:spPr>
      </p:pic>
    </p:spTree>
    <p:extLst>
      <p:ext uri="{BB962C8B-B14F-4D97-AF65-F5344CB8AC3E}">
        <p14:creationId xmlns:p14="http://schemas.microsoft.com/office/powerpoint/2010/main" val="1142393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04</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id="{1E8BD2BC-59B0-4D30-97AE-9B4A2D8F7B41}"/>
              </a:ext>
            </a:extLst>
          </p:cNvPr>
          <p:cNvSpPr txBox="1"/>
          <p:nvPr/>
        </p:nvSpPr>
        <p:spPr>
          <a:xfrm>
            <a:off x="609637" y="955402"/>
            <a:ext cx="9661239" cy="5869299"/>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Common Challenges in ABAP Development</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Evolution of ABAP Programming Model</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What is RAP (Restful Application Programming)</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Flow of Restful Application Programming</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Types of Scenarios</a:t>
            </a:r>
          </a:p>
          <a:p>
            <a:pPr marL="742950" marR="0" lvl="1" indent="-285750">
              <a:lnSpc>
                <a:spcPct val="107000"/>
              </a:lnSpc>
              <a:spcBef>
                <a:spcPts val="0"/>
              </a:spcBef>
              <a:spcAft>
                <a:spcPts val="0"/>
              </a:spcAft>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Managed Scenario </a:t>
            </a:r>
          </a:p>
          <a:p>
            <a:pPr marL="742950" marR="0" lvl="1" indent="-285750">
              <a:lnSpc>
                <a:spcPct val="107000"/>
              </a:lnSpc>
              <a:spcBef>
                <a:spcPts val="0"/>
              </a:spcBef>
              <a:spcAft>
                <a:spcPts val="0"/>
              </a:spcAft>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Unmanaged Scenario</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Explanation of Flight Data Model</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Defining Unmanaged Scenario </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Flow of Development (Unmanaged Scenario) </a:t>
            </a:r>
          </a:p>
          <a:p>
            <a:pPr marL="342900" marR="0" lvl="0" indent="-342900">
              <a:lnSpc>
                <a:spcPct val="107000"/>
              </a:lnSpc>
              <a:spcBef>
                <a:spcPts val="0"/>
              </a:spcBef>
              <a:spcAft>
                <a:spcPts val="80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Defining CDS Views</a:t>
            </a:r>
          </a:p>
          <a:p>
            <a:pPr marL="133234" indent="-285664">
              <a:buFont typeface="Arial" panose="020B0604020202020204" pitchFamily="34" charset="0"/>
              <a:buChar char="•"/>
            </a:pPr>
            <a:r>
              <a:rPr lang="en-US" sz="1800" dirty="0">
                <a:solidFill>
                  <a:schemeClr val="bg1"/>
                </a:solidFill>
              </a:rPr>
              <a:t>Creating OData Service ( Business Service)</a:t>
            </a:r>
          </a:p>
          <a:p>
            <a:pPr marL="133234" indent="-285664">
              <a:buFont typeface="Arial" panose="020B0604020202020204" pitchFamily="34" charset="0"/>
              <a:buChar char="•"/>
            </a:pPr>
            <a:r>
              <a:rPr lang="en-US" sz="1800" dirty="0">
                <a:solidFill>
                  <a:schemeClr val="bg1"/>
                </a:solidFill>
              </a:rPr>
              <a:t>Introduction to Fiori Elements</a:t>
            </a:r>
          </a:p>
          <a:p>
            <a:pPr marL="133234" indent="-285664">
              <a:buFont typeface="Arial" panose="020B0604020202020204" pitchFamily="34" charset="0"/>
              <a:buChar char="•"/>
            </a:pPr>
            <a:r>
              <a:rPr lang="en-US" sz="1800" dirty="0">
                <a:solidFill>
                  <a:schemeClr val="bg1"/>
                </a:solidFill>
              </a:rPr>
              <a:t>Free style v/s Fiori Elements App</a:t>
            </a:r>
          </a:p>
          <a:p>
            <a:pPr marL="133234" indent="-285664">
              <a:buFont typeface="Arial" panose="020B0604020202020204" pitchFamily="34" charset="0"/>
              <a:buChar char="•"/>
            </a:pPr>
            <a:r>
              <a:rPr lang="en-US" sz="1800" dirty="0">
                <a:solidFill>
                  <a:schemeClr val="bg1"/>
                </a:solidFill>
              </a:rPr>
              <a:t>Developer persona – Fiori Elements</a:t>
            </a:r>
          </a:p>
          <a:p>
            <a:pPr marL="133234" indent="-285664">
              <a:buFont typeface="Arial" panose="020B0604020202020204" pitchFamily="34" charset="0"/>
              <a:buChar char="•"/>
            </a:pPr>
            <a:r>
              <a:rPr lang="en-US" sz="1800" dirty="0">
                <a:solidFill>
                  <a:schemeClr val="bg1"/>
                </a:solidFill>
              </a:rPr>
              <a:t>List Report Object Page App</a:t>
            </a:r>
          </a:p>
          <a:p>
            <a:pPr marL="133234" indent="-285664">
              <a:buFont typeface="Arial" panose="020B0604020202020204" pitchFamily="34" charset="0"/>
              <a:buChar char="•"/>
            </a:pPr>
            <a:r>
              <a:rPr lang="en-US" sz="1800" dirty="0">
                <a:solidFill>
                  <a:schemeClr val="bg1"/>
                </a:solidFill>
              </a:rPr>
              <a:t>Developing Read-Only List Reporting Apps</a:t>
            </a:r>
          </a:p>
          <a:p>
            <a:pPr marL="647429" lvl="1" indent="-342797">
              <a:buFont typeface="Wingdings" panose="05000000000000000000" pitchFamily="2" charset="2"/>
              <a:buChar char="Ø"/>
            </a:pPr>
            <a:r>
              <a:rPr lang="en-US" sz="1800" dirty="0">
                <a:solidFill>
                  <a:schemeClr val="bg1"/>
                </a:solidFill>
              </a:rPr>
              <a:t>UI Annotation</a:t>
            </a:r>
          </a:p>
          <a:p>
            <a:pPr marL="647429" lvl="1" indent="-342797">
              <a:buFont typeface="Wingdings" panose="05000000000000000000" pitchFamily="2" charset="2"/>
              <a:buChar char="Ø"/>
            </a:pPr>
            <a:r>
              <a:rPr lang="en-US" sz="1800" dirty="0">
                <a:solidFill>
                  <a:schemeClr val="bg1"/>
                </a:solidFill>
              </a:rPr>
              <a:t>Adding Search Capabilities</a:t>
            </a:r>
          </a:p>
          <a:p>
            <a:pPr marL="133234" indent="-285664">
              <a:buFont typeface="Arial" panose="020B0604020202020204" pitchFamily="34" charset="0"/>
              <a:buChar char="•"/>
            </a:pPr>
            <a:r>
              <a:rPr lang="en-US" sz="1800" dirty="0">
                <a:solidFill>
                  <a:schemeClr val="bg1"/>
                </a:solidFill>
              </a:rPr>
              <a:t>Adding Metadata Extension</a:t>
            </a:r>
          </a:p>
          <a:p>
            <a:pPr marL="342900" marR="0" lvl="0" indent="-342900">
              <a:lnSpc>
                <a:spcPct val="107000"/>
              </a:lnSpc>
              <a:spcBef>
                <a:spcPts val="0"/>
              </a:spcBef>
              <a:spcAft>
                <a:spcPts val="800"/>
              </a:spcAft>
              <a:buFont typeface="Symbol" panose="05050102010706020507" pitchFamily="18" charset="2"/>
              <a:buChar char=""/>
            </a:pP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562831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SAP Fiori elements prioritizes efficiency over flexibility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a16="http://schemas.microsoft.com/office/drawing/2014/main" id="{1A762B7F-2FFC-4C48-B06C-C5A59B71C101}"/>
              </a:ext>
            </a:extLst>
          </p:cNvPr>
          <p:cNvPicPr>
            <a:picLocks noChangeAspect="1"/>
          </p:cNvPicPr>
          <p:nvPr/>
        </p:nvPicPr>
        <p:blipFill>
          <a:blip r:embed="rId3"/>
          <a:stretch>
            <a:fillRect/>
          </a:stretch>
        </p:blipFill>
        <p:spPr>
          <a:xfrm>
            <a:off x="1717155" y="1028163"/>
            <a:ext cx="9099643" cy="5242277"/>
          </a:xfrm>
          <a:prstGeom prst="rect">
            <a:avLst/>
          </a:prstGeom>
        </p:spPr>
      </p:pic>
    </p:spTree>
    <p:extLst>
      <p:ext uri="{BB962C8B-B14F-4D97-AF65-F5344CB8AC3E}">
        <p14:creationId xmlns:p14="http://schemas.microsoft.com/office/powerpoint/2010/main" val="85874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BE6278-EE79-43EF-8386-7B7B8B8494FD}"/>
              </a:ext>
            </a:extLst>
          </p:cNvPr>
          <p:cNvSpPr/>
          <p:nvPr/>
        </p:nvSpPr>
        <p:spPr>
          <a:xfrm>
            <a:off x="7948855" y="5128686"/>
            <a:ext cx="3534759"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Developer Persona –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3862131" y="6529992"/>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7410" y="295738"/>
            <a:ext cx="1830562" cy="1941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F80274-E8D9-475E-B275-879D8E7DF36C}"/>
              </a:ext>
            </a:extLst>
          </p:cNvPr>
          <p:cNvSpPr txBox="1"/>
          <p:nvPr/>
        </p:nvSpPr>
        <p:spPr>
          <a:xfrm>
            <a:off x="7810610" y="2291374"/>
            <a:ext cx="3404164" cy="923090"/>
          </a:xfrm>
          <a:prstGeom prst="rect">
            <a:avLst/>
          </a:prstGeom>
          <a:noFill/>
        </p:spPr>
        <p:txBody>
          <a:bodyPr wrap="square" rtlCol="0">
            <a:spAutoFit/>
          </a:bodyPr>
          <a:lstStyle/>
          <a:p>
            <a:pPr algn="ctr" defTabSz="914126"/>
            <a:r>
              <a:rPr lang="en-US" sz="1799" b="1">
                <a:solidFill>
                  <a:prstClr val="black"/>
                </a:solidFill>
                <a:latin typeface="Calibri"/>
              </a:rPr>
              <a:t>Rob</a:t>
            </a:r>
            <a:endParaRPr lang="en-US" sz="1799" b="1" dirty="0">
              <a:solidFill>
                <a:prstClr val="black"/>
              </a:solidFill>
              <a:latin typeface="Calibri"/>
            </a:endParaRPr>
          </a:p>
          <a:p>
            <a:pPr algn="ctr" defTabSz="914126"/>
            <a:r>
              <a:rPr lang="en-US" sz="1799" b="1" dirty="0">
                <a:solidFill>
                  <a:prstClr val="black"/>
                </a:solidFill>
                <a:latin typeface="Calibri"/>
              </a:rPr>
              <a:t>S/4HANA Technical consultant</a:t>
            </a:r>
          </a:p>
          <a:p>
            <a:pPr algn="ctr" defTabSz="914126"/>
            <a:r>
              <a:rPr lang="en-US" sz="1799" b="1" dirty="0">
                <a:solidFill>
                  <a:prstClr val="black"/>
                </a:solidFill>
                <a:latin typeface="Calibri"/>
              </a:rPr>
              <a:t>ABAP Developer</a:t>
            </a:r>
          </a:p>
        </p:txBody>
      </p:sp>
      <p:pic>
        <p:nvPicPr>
          <p:cNvPr id="1028" name="Picture 4"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980" y="804865"/>
            <a:ext cx="1913213" cy="19132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6CF3F9-4137-410D-B815-6C10AD9E59C0}"/>
              </a:ext>
            </a:extLst>
          </p:cNvPr>
          <p:cNvSpPr txBox="1"/>
          <p:nvPr/>
        </p:nvSpPr>
        <p:spPr>
          <a:xfrm>
            <a:off x="366910" y="2571437"/>
            <a:ext cx="3404164" cy="646163"/>
          </a:xfrm>
          <a:prstGeom prst="rect">
            <a:avLst/>
          </a:prstGeom>
          <a:noFill/>
        </p:spPr>
        <p:txBody>
          <a:bodyPr wrap="square" rtlCol="0">
            <a:spAutoFit/>
          </a:bodyPr>
          <a:lstStyle/>
          <a:p>
            <a:pPr algn="ctr" defTabSz="914126"/>
            <a:r>
              <a:rPr lang="en-US" sz="1799" b="1" dirty="0">
                <a:solidFill>
                  <a:prstClr val="black"/>
                </a:solidFill>
                <a:latin typeface="Calibri"/>
              </a:rPr>
              <a:t>Roxana</a:t>
            </a:r>
          </a:p>
          <a:p>
            <a:pPr algn="ctr" defTabSz="914126"/>
            <a:r>
              <a:rPr lang="en-US" sz="1799" b="1" dirty="0">
                <a:solidFill>
                  <a:prstClr val="black"/>
                </a:solidFill>
                <a:latin typeface="Calibri"/>
              </a:rPr>
              <a:t>UX Designer | Fiori Developer</a:t>
            </a:r>
          </a:p>
        </p:txBody>
      </p:sp>
      <p:sp>
        <p:nvSpPr>
          <p:cNvPr id="6" name="Rectangle 5">
            <a:extLst>
              <a:ext uri="{FF2B5EF4-FFF2-40B4-BE49-F238E27FC236}">
                <a16:creationId xmlns:a16="http://schemas.microsoft.com/office/drawing/2014/main" id="{21E4DB39-0CF5-45E8-8970-01EEE75C6FF5}"/>
              </a:ext>
            </a:extLst>
          </p:cNvPr>
          <p:cNvSpPr/>
          <p:nvPr/>
        </p:nvSpPr>
        <p:spPr>
          <a:xfrm>
            <a:off x="8210044"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pic>
        <p:nvPicPr>
          <p:cNvPr id="9" name="Picture 8">
            <a:extLst>
              <a:ext uri="{FF2B5EF4-FFF2-40B4-BE49-F238E27FC236}">
                <a16:creationId xmlns:a16="http://schemas.microsoft.com/office/drawing/2014/main" id="{DB2D5D16-8366-4ADF-A46A-B8548BC7F30C}"/>
              </a:ext>
            </a:extLst>
          </p:cNvPr>
          <p:cNvPicPr>
            <a:picLocks noChangeAspect="1"/>
          </p:cNvPicPr>
          <p:nvPr/>
        </p:nvPicPr>
        <p:blipFill>
          <a:blip r:embed="rId5"/>
          <a:stretch>
            <a:fillRect/>
          </a:stretch>
        </p:blipFill>
        <p:spPr>
          <a:xfrm>
            <a:off x="8315587" y="3930434"/>
            <a:ext cx="704143" cy="730222"/>
          </a:xfrm>
          <a:prstGeom prst="rect">
            <a:avLst/>
          </a:prstGeom>
        </p:spPr>
      </p:pic>
      <p:sp>
        <p:nvSpPr>
          <p:cNvPr id="12" name="TextBox 11">
            <a:extLst>
              <a:ext uri="{FF2B5EF4-FFF2-40B4-BE49-F238E27FC236}">
                <a16:creationId xmlns:a16="http://schemas.microsoft.com/office/drawing/2014/main" id="{96968852-52A5-4E15-A2B1-09DBB92B10A5}"/>
              </a:ext>
            </a:extLst>
          </p:cNvPr>
          <p:cNvSpPr txBox="1"/>
          <p:nvPr/>
        </p:nvSpPr>
        <p:spPr>
          <a:xfrm>
            <a:off x="9098087" y="3827597"/>
            <a:ext cx="1784792" cy="923090"/>
          </a:xfrm>
          <a:prstGeom prst="rect">
            <a:avLst/>
          </a:prstGeom>
          <a:noFill/>
        </p:spPr>
        <p:txBody>
          <a:bodyPr wrap="square" rtlCol="0">
            <a:spAutoFit/>
          </a:bodyPr>
          <a:lstStyle/>
          <a:p>
            <a:pPr algn="ctr" defTabSz="914126"/>
            <a:r>
              <a:rPr lang="en-US" sz="1799" b="1" dirty="0">
                <a:solidFill>
                  <a:prstClr val="black"/>
                </a:solidFill>
                <a:latin typeface="Calibri"/>
              </a:rPr>
              <a:t>ABAP Dev. Tools</a:t>
            </a:r>
          </a:p>
          <a:p>
            <a:pPr algn="ctr" defTabSz="914126"/>
            <a:r>
              <a:rPr lang="en-US" sz="1799" b="1" dirty="0">
                <a:solidFill>
                  <a:prstClr val="black"/>
                </a:solidFill>
                <a:latin typeface="Calibri"/>
              </a:rPr>
              <a:t>On </a:t>
            </a:r>
          </a:p>
          <a:p>
            <a:pPr algn="ctr" defTabSz="914126"/>
            <a:r>
              <a:rPr lang="en-US" sz="1799" b="1" dirty="0">
                <a:solidFill>
                  <a:prstClr val="black"/>
                </a:solidFill>
                <a:latin typeface="Calibri"/>
              </a:rPr>
              <a:t>Eclipse</a:t>
            </a:r>
          </a:p>
        </p:txBody>
      </p:sp>
      <p:sp>
        <p:nvSpPr>
          <p:cNvPr id="13" name="Rectangle: Rounded Corners 12">
            <a:extLst>
              <a:ext uri="{FF2B5EF4-FFF2-40B4-BE49-F238E27FC236}">
                <a16:creationId xmlns:a16="http://schemas.microsoft.com/office/drawing/2014/main" id="{CC1B094D-DE7A-4A46-8F08-EF6E0B4B3CF1}"/>
              </a:ext>
            </a:extLst>
          </p:cNvPr>
          <p:cNvSpPr/>
          <p:nvPr/>
        </p:nvSpPr>
        <p:spPr>
          <a:xfrm>
            <a:off x="8205691" y="5587626"/>
            <a:ext cx="1214530" cy="63392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CDS Views</a:t>
            </a:r>
          </a:p>
        </p:txBody>
      </p:sp>
      <p:sp>
        <p:nvSpPr>
          <p:cNvPr id="21" name="Rectangle: Rounded Corners 20">
            <a:extLst>
              <a:ext uri="{FF2B5EF4-FFF2-40B4-BE49-F238E27FC236}">
                <a16:creationId xmlns:a16="http://schemas.microsoft.com/office/drawing/2014/main" id="{8691B799-063D-48B9-BA71-C6B470E57745}"/>
              </a:ext>
            </a:extLst>
          </p:cNvPr>
          <p:cNvSpPr/>
          <p:nvPr/>
        </p:nvSpPr>
        <p:spPr>
          <a:xfrm>
            <a:off x="10000243" y="5587626"/>
            <a:ext cx="1214530"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MDE</a:t>
            </a:r>
          </a:p>
          <a:p>
            <a:pPr algn="ctr" defTabSz="914126"/>
            <a:r>
              <a:rPr lang="en-US" sz="1799" dirty="0">
                <a:solidFill>
                  <a:prstClr val="white"/>
                </a:solidFill>
                <a:latin typeface="Calibri"/>
              </a:rPr>
              <a:t>@</a:t>
            </a:r>
          </a:p>
        </p:txBody>
      </p:sp>
      <p:cxnSp>
        <p:nvCxnSpPr>
          <p:cNvPr id="17" name="Straight Connector 16">
            <a:extLst>
              <a:ext uri="{FF2B5EF4-FFF2-40B4-BE49-F238E27FC236}">
                <a16:creationId xmlns:a16="http://schemas.microsoft.com/office/drawing/2014/main" id="{4DF06447-A769-496A-9B88-EE55436ACAE1}"/>
              </a:ext>
            </a:extLst>
          </p:cNvPr>
          <p:cNvCxnSpPr>
            <a:stCxn id="13" idx="3"/>
            <a:endCxn id="21" idx="1"/>
          </p:cNvCxnSpPr>
          <p:nvPr/>
        </p:nvCxnSpPr>
        <p:spPr>
          <a:xfrm>
            <a:off x="9420221" y="5904586"/>
            <a:ext cx="580023" cy="0"/>
          </a:xfrm>
          <a:prstGeom prst="line">
            <a:avLst/>
          </a:prstGeom>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521A704F-5CFE-4A10-8072-B68F2C64787A}"/>
              </a:ext>
            </a:extLst>
          </p:cNvPr>
          <p:cNvSpPr/>
          <p:nvPr/>
        </p:nvSpPr>
        <p:spPr>
          <a:xfrm>
            <a:off x="8315588" y="5233382"/>
            <a:ext cx="2805357" cy="26386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OData Service</a:t>
            </a:r>
          </a:p>
        </p:txBody>
      </p:sp>
      <p:sp>
        <p:nvSpPr>
          <p:cNvPr id="29" name="Rectangle 28">
            <a:extLst>
              <a:ext uri="{FF2B5EF4-FFF2-40B4-BE49-F238E27FC236}">
                <a16:creationId xmlns:a16="http://schemas.microsoft.com/office/drawing/2014/main" id="{8472330A-A26B-49E9-9542-D8F425B0B703}"/>
              </a:ext>
            </a:extLst>
          </p:cNvPr>
          <p:cNvSpPr/>
          <p:nvPr/>
        </p:nvSpPr>
        <p:spPr>
          <a:xfrm>
            <a:off x="622500"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30" name="TextBox 29">
            <a:extLst>
              <a:ext uri="{FF2B5EF4-FFF2-40B4-BE49-F238E27FC236}">
                <a16:creationId xmlns:a16="http://schemas.microsoft.com/office/drawing/2014/main" id="{A08A62E1-41EF-424C-B62D-BC361DDF7E54}"/>
              </a:ext>
            </a:extLst>
          </p:cNvPr>
          <p:cNvSpPr txBox="1"/>
          <p:nvPr/>
        </p:nvSpPr>
        <p:spPr>
          <a:xfrm>
            <a:off x="2139574" y="3972464"/>
            <a:ext cx="1223235" cy="646163"/>
          </a:xfrm>
          <a:prstGeom prst="rect">
            <a:avLst/>
          </a:prstGeom>
          <a:noFill/>
        </p:spPr>
        <p:txBody>
          <a:bodyPr wrap="square" rtlCol="0">
            <a:spAutoFit/>
          </a:bodyPr>
          <a:lstStyle/>
          <a:p>
            <a:pPr algn="ctr" defTabSz="914126"/>
            <a:r>
              <a:rPr lang="en-US" sz="1799" b="1" dirty="0">
                <a:solidFill>
                  <a:prstClr val="black"/>
                </a:solidFill>
                <a:latin typeface="Calibri"/>
              </a:rPr>
              <a:t>VS Code </a:t>
            </a:r>
          </a:p>
          <a:p>
            <a:pPr algn="ctr" defTabSz="914126"/>
            <a:r>
              <a:rPr lang="en-US" sz="1799" b="1" dirty="0">
                <a:solidFill>
                  <a:prstClr val="black"/>
                </a:solidFill>
                <a:latin typeface="Calibri"/>
              </a:rPr>
              <a:t>BAS</a:t>
            </a:r>
          </a:p>
        </p:txBody>
      </p:sp>
      <p:pic>
        <p:nvPicPr>
          <p:cNvPr id="26" name="Picture 6"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717" y="3972463"/>
            <a:ext cx="611933" cy="6119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www12.lunapic.com/editor/working/161406318813978311?5830121565">
            <a:extLst>
              <a:ext uri="{FF2B5EF4-FFF2-40B4-BE49-F238E27FC236}">
                <a16:creationId xmlns:a16="http://schemas.microsoft.com/office/drawing/2014/main" id="{6F018121-E4D6-4EA9-AE3C-2929244546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0175" y="3744855"/>
            <a:ext cx="1296926" cy="10186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79D31B5-65E7-4A1B-91EE-FEA5D320A7C3}"/>
              </a:ext>
            </a:extLst>
          </p:cNvPr>
          <p:cNvSpPr/>
          <p:nvPr/>
        </p:nvSpPr>
        <p:spPr>
          <a:xfrm>
            <a:off x="348252" y="5128686"/>
            <a:ext cx="3891718"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22" name="Rectangle: Rounded Corners 21">
            <a:extLst>
              <a:ext uri="{FF2B5EF4-FFF2-40B4-BE49-F238E27FC236}">
                <a16:creationId xmlns:a16="http://schemas.microsoft.com/office/drawing/2014/main" id="{F15BFA84-ED3F-4667-971B-0F6F0B6B68F6}"/>
              </a:ext>
            </a:extLst>
          </p:cNvPr>
          <p:cNvSpPr/>
          <p:nvPr/>
        </p:nvSpPr>
        <p:spPr>
          <a:xfrm>
            <a:off x="455833" y="5471518"/>
            <a:ext cx="1613159" cy="6339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126"/>
            <a:r>
              <a:rPr lang="en-US" sz="1799" dirty="0">
                <a:solidFill>
                  <a:prstClr val="white"/>
                </a:solidFill>
                <a:latin typeface="Calibri"/>
              </a:rPr>
              <a:t>Fiori Elements Project</a:t>
            </a:r>
          </a:p>
        </p:txBody>
      </p:sp>
      <p:sp>
        <p:nvSpPr>
          <p:cNvPr id="33" name="Rectangle: Rounded Corners 32">
            <a:extLst>
              <a:ext uri="{FF2B5EF4-FFF2-40B4-BE49-F238E27FC236}">
                <a16:creationId xmlns:a16="http://schemas.microsoft.com/office/drawing/2014/main" id="{12A00A96-C556-44FF-9C2F-3AA4BB9AF2DE}"/>
              </a:ext>
            </a:extLst>
          </p:cNvPr>
          <p:cNvSpPr/>
          <p:nvPr/>
        </p:nvSpPr>
        <p:spPr>
          <a:xfrm>
            <a:off x="2325828" y="5471518"/>
            <a:ext cx="1828331"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Annotations.xml</a:t>
            </a:r>
          </a:p>
        </p:txBody>
      </p:sp>
      <p:cxnSp>
        <p:nvCxnSpPr>
          <p:cNvPr id="24" name="Straight Connector 23">
            <a:extLst>
              <a:ext uri="{FF2B5EF4-FFF2-40B4-BE49-F238E27FC236}">
                <a16:creationId xmlns:a16="http://schemas.microsoft.com/office/drawing/2014/main" id="{2A640C80-5037-46AA-AC3C-A54B5D3A58A1}"/>
              </a:ext>
            </a:extLst>
          </p:cNvPr>
          <p:cNvCxnSpPr>
            <a:stCxn id="22" idx="3"/>
            <a:endCxn id="33" idx="1"/>
          </p:cNvCxnSpPr>
          <p:nvPr/>
        </p:nvCxnSpPr>
        <p:spPr>
          <a:xfrm>
            <a:off x="2068992" y="5788478"/>
            <a:ext cx="256836"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98C803A-457F-4D27-988F-E21557044665}"/>
              </a:ext>
            </a:extLst>
          </p:cNvPr>
          <p:cNvCxnSpPr>
            <a:cxnSpLocks/>
            <a:endCxn id="20" idx="0"/>
          </p:cNvCxnSpPr>
          <p:nvPr/>
        </p:nvCxnSpPr>
        <p:spPr>
          <a:xfrm>
            <a:off x="2294111" y="4757090"/>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a16="http://schemas.microsoft.com/office/drawing/2014/main" id="{9429AB50-8785-4D7B-80AF-F11FBEB8E2D2}"/>
              </a:ext>
            </a:extLst>
          </p:cNvPr>
          <p:cNvCxnSpPr>
            <a:cxnSpLocks/>
            <a:stCxn id="15" idx="2"/>
          </p:cNvCxnSpPr>
          <p:nvPr/>
        </p:nvCxnSpPr>
        <p:spPr>
          <a:xfrm>
            <a:off x="2068992" y="3217599"/>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Straight Arrow Connector 44">
            <a:extLst>
              <a:ext uri="{FF2B5EF4-FFF2-40B4-BE49-F238E27FC236}">
                <a16:creationId xmlns:a16="http://schemas.microsoft.com/office/drawing/2014/main" id="{15A8A238-B499-4F55-BB6A-292359E960DF}"/>
              </a:ext>
            </a:extLst>
          </p:cNvPr>
          <p:cNvCxnSpPr>
            <a:cxnSpLocks/>
          </p:cNvCxnSpPr>
          <p:nvPr/>
        </p:nvCxnSpPr>
        <p:spPr>
          <a:xfrm>
            <a:off x="9794591" y="4750687"/>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6" name="Straight Arrow Connector 45">
            <a:extLst>
              <a:ext uri="{FF2B5EF4-FFF2-40B4-BE49-F238E27FC236}">
                <a16:creationId xmlns:a16="http://schemas.microsoft.com/office/drawing/2014/main" id="{53C93BAB-BAB7-44B0-A7B8-83AD12E2E099}"/>
              </a:ext>
            </a:extLst>
          </p:cNvPr>
          <p:cNvCxnSpPr>
            <a:cxnSpLocks/>
          </p:cNvCxnSpPr>
          <p:nvPr/>
        </p:nvCxnSpPr>
        <p:spPr>
          <a:xfrm>
            <a:off x="9569472" y="3211197"/>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32" name="Picture 8"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5829" y="5005114"/>
            <a:ext cx="3677167" cy="1359866"/>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Chevron 41">
            <a:extLst>
              <a:ext uri="{FF2B5EF4-FFF2-40B4-BE49-F238E27FC236}">
                <a16:creationId xmlns:a16="http://schemas.microsoft.com/office/drawing/2014/main" id="{E72E7772-E364-444F-8283-B213B042E609}"/>
              </a:ext>
            </a:extLst>
          </p:cNvPr>
          <p:cNvSpPr/>
          <p:nvPr/>
        </p:nvSpPr>
        <p:spPr>
          <a:xfrm rot="16200000">
            <a:off x="5834877" y="4551485"/>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3" name="Arrow: Chevron 52">
            <a:extLst>
              <a:ext uri="{FF2B5EF4-FFF2-40B4-BE49-F238E27FC236}">
                <a16:creationId xmlns:a16="http://schemas.microsoft.com/office/drawing/2014/main" id="{D9735AC5-C40A-4CBB-9BC9-F79F6E9535F9}"/>
              </a:ext>
            </a:extLst>
          </p:cNvPr>
          <p:cNvSpPr/>
          <p:nvPr/>
        </p:nvSpPr>
        <p:spPr>
          <a:xfrm rot="16200000">
            <a:off x="5834877" y="4166312"/>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4" name="Arrow: Chevron 53">
            <a:extLst>
              <a:ext uri="{FF2B5EF4-FFF2-40B4-BE49-F238E27FC236}">
                <a16:creationId xmlns:a16="http://schemas.microsoft.com/office/drawing/2014/main" id="{9A85A4C7-3591-49E7-AE87-C0BCA929A9EF}"/>
              </a:ext>
            </a:extLst>
          </p:cNvPr>
          <p:cNvSpPr/>
          <p:nvPr/>
        </p:nvSpPr>
        <p:spPr>
          <a:xfrm rot="16200000">
            <a:off x="5834877" y="3801200"/>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pic>
        <p:nvPicPr>
          <p:cNvPr id="1034" name="Picture 10"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073" y="1439995"/>
            <a:ext cx="2754386" cy="183479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2E06857-E692-4AF1-BD1E-426CC532AF69}"/>
              </a:ext>
            </a:extLst>
          </p:cNvPr>
          <p:cNvSpPr txBox="1"/>
          <p:nvPr/>
        </p:nvSpPr>
        <p:spPr>
          <a:xfrm>
            <a:off x="3362810" y="849149"/>
            <a:ext cx="3404164" cy="861550"/>
          </a:xfrm>
          <a:prstGeom prst="rect">
            <a:avLst/>
          </a:prstGeom>
          <a:noFill/>
        </p:spPr>
        <p:txBody>
          <a:bodyPr wrap="square" rtlCol="0">
            <a:spAutoFit/>
          </a:bodyPr>
          <a:lstStyle/>
          <a:p>
            <a:pPr algn="ctr" defTabSz="914126"/>
            <a:r>
              <a:rPr lang="en-US" sz="3199" b="1" dirty="0">
                <a:solidFill>
                  <a:srgbClr val="00B050"/>
                </a:solidFill>
                <a:latin typeface="Calibri"/>
              </a:rPr>
              <a:t>Anubhav</a:t>
            </a:r>
          </a:p>
          <a:p>
            <a:pPr algn="ctr" defTabSz="914126"/>
            <a:r>
              <a:rPr lang="en-US" sz="1799" b="1" dirty="0">
                <a:solidFill>
                  <a:prstClr val="black"/>
                </a:solidFill>
                <a:latin typeface="Calibri"/>
              </a:rPr>
              <a:t>Happy User</a:t>
            </a:r>
          </a:p>
        </p:txBody>
      </p:sp>
      <p:pic>
        <p:nvPicPr>
          <p:cNvPr id="1036" name="Picture 12"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65593" y="1168231"/>
            <a:ext cx="2050644" cy="99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18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1000"/>
                                        <p:tgtEl>
                                          <p:spTgt spid="45"/>
                                        </p:tgtEl>
                                      </p:cBhvr>
                                    </p:animEffect>
                                    <p:anim calcmode="lin" valueType="num">
                                      <p:cBhvr>
                                        <p:cTn id="36" dur="1000" fill="hold"/>
                                        <p:tgtEl>
                                          <p:spTgt spid="45"/>
                                        </p:tgtEl>
                                        <p:attrNameLst>
                                          <p:attrName>ppt_x</p:attrName>
                                        </p:attrNameLst>
                                      </p:cBhvr>
                                      <p:tavLst>
                                        <p:tav tm="0">
                                          <p:val>
                                            <p:strVal val="#ppt_x"/>
                                          </p:val>
                                        </p:tav>
                                        <p:tav tm="100000">
                                          <p:val>
                                            <p:strVal val="#ppt_x"/>
                                          </p:val>
                                        </p:tav>
                                      </p:tavLst>
                                    </p:anim>
                                    <p:anim calcmode="lin" valueType="num">
                                      <p:cBhvr>
                                        <p:cTn id="37" dur="1000" fill="hold"/>
                                        <p:tgtEl>
                                          <p:spTgt spid="4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1000"/>
                                        <p:tgtEl>
                                          <p:spTgt spid="30"/>
                                        </p:tgtEl>
                                      </p:cBhvr>
                                    </p:animEffect>
                                    <p:anim calcmode="lin" valueType="num">
                                      <p:cBhvr>
                                        <p:cTn id="84" dur="1000" fill="hold"/>
                                        <p:tgtEl>
                                          <p:spTgt spid="30"/>
                                        </p:tgtEl>
                                        <p:attrNameLst>
                                          <p:attrName>ppt_x</p:attrName>
                                        </p:attrNameLst>
                                      </p:cBhvr>
                                      <p:tavLst>
                                        <p:tav tm="0">
                                          <p:val>
                                            <p:strVal val="#ppt_x"/>
                                          </p:val>
                                        </p:tav>
                                        <p:tav tm="100000">
                                          <p:val>
                                            <p:strVal val="#ppt_x"/>
                                          </p:val>
                                        </p:tav>
                                      </p:tavLst>
                                    </p:anim>
                                    <p:anim calcmode="lin" valueType="num">
                                      <p:cBhvr>
                                        <p:cTn id="85" dur="1000" fill="hold"/>
                                        <p:tgtEl>
                                          <p:spTgt spid="3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1000"/>
                                        <p:tgtEl>
                                          <p:spTgt spid="26"/>
                                        </p:tgtEl>
                                      </p:cBhvr>
                                    </p:animEffect>
                                    <p:anim calcmode="lin" valueType="num">
                                      <p:cBhvr>
                                        <p:cTn id="94" dur="1000" fill="hold"/>
                                        <p:tgtEl>
                                          <p:spTgt spid="26"/>
                                        </p:tgtEl>
                                        <p:attrNameLst>
                                          <p:attrName>ppt_x</p:attrName>
                                        </p:attrNameLst>
                                      </p:cBhvr>
                                      <p:tavLst>
                                        <p:tav tm="0">
                                          <p:val>
                                            <p:strVal val="#ppt_x"/>
                                          </p:val>
                                        </p:tav>
                                        <p:tav tm="100000">
                                          <p:val>
                                            <p:strVal val="#ppt_x"/>
                                          </p:val>
                                        </p:tav>
                                      </p:tavLst>
                                    </p:anim>
                                    <p:anim calcmode="lin" valueType="num">
                                      <p:cBhvr>
                                        <p:cTn id="9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1000"/>
                                        <p:tgtEl>
                                          <p:spTgt spid="33"/>
                                        </p:tgtEl>
                                      </p:cBhvr>
                                    </p:animEffect>
                                    <p:anim calcmode="lin" valueType="num">
                                      <p:cBhvr>
                                        <p:cTn id="111" dur="1000" fill="hold"/>
                                        <p:tgtEl>
                                          <p:spTgt spid="33"/>
                                        </p:tgtEl>
                                        <p:attrNameLst>
                                          <p:attrName>ppt_x</p:attrName>
                                        </p:attrNameLst>
                                      </p:cBhvr>
                                      <p:tavLst>
                                        <p:tav tm="0">
                                          <p:val>
                                            <p:strVal val="#ppt_x"/>
                                          </p:val>
                                        </p:tav>
                                        <p:tav tm="100000">
                                          <p:val>
                                            <p:strVal val="#ppt_x"/>
                                          </p:val>
                                        </p:tav>
                                      </p:tavLst>
                                    </p:anim>
                                    <p:anim calcmode="lin" valueType="num">
                                      <p:cBhvr>
                                        <p:cTn id="112" dur="1000" fill="hold"/>
                                        <p:tgtEl>
                                          <p:spTgt spid="3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1000"/>
                                        <p:tgtEl>
                                          <p:spTgt spid="22"/>
                                        </p:tgtEl>
                                      </p:cBhvr>
                                    </p:animEffect>
                                    <p:anim calcmode="lin" valueType="num">
                                      <p:cBhvr>
                                        <p:cTn id="116" dur="1000" fill="hold"/>
                                        <p:tgtEl>
                                          <p:spTgt spid="22"/>
                                        </p:tgtEl>
                                        <p:attrNameLst>
                                          <p:attrName>ppt_x</p:attrName>
                                        </p:attrNameLst>
                                      </p:cBhvr>
                                      <p:tavLst>
                                        <p:tav tm="0">
                                          <p:val>
                                            <p:strVal val="#ppt_x"/>
                                          </p:val>
                                        </p:tav>
                                        <p:tav tm="100000">
                                          <p:val>
                                            <p:strVal val="#ppt_x"/>
                                          </p:val>
                                        </p:tav>
                                      </p:tavLst>
                                    </p:anim>
                                    <p:anim calcmode="lin" valueType="num">
                                      <p:cBhvr>
                                        <p:cTn id="117" dur="1000" fill="hold"/>
                                        <p:tgtEl>
                                          <p:spTgt spid="22"/>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nodeType="clickEffect">
                                  <p:stCondLst>
                                    <p:cond delay="0"/>
                                  </p:stCondLst>
                                  <p:childTnLst>
                                    <p:set>
                                      <p:cBhvr>
                                        <p:cTn id="126" dur="1" fill="hold">
                                          <p:stCondLst>
                                            <p:cond delay="0"/>
                                          </p:stCondLst>
                                        </p:cTn>
                                        <p:tgtEl>
                                          <p:spTgt spid="1032"/>
                                        </p:tgtEl>
                                        <p:attrNameLst>
                                          <p:attrName>style.visibility</p:attrName>
                                        </p:attrNameLst>
                                      </p:cBhvr>
                                      <p:to>
                                        <p:strVal val="visible"/>
                                      </p:to>
                                    </p:set>
                                    <p:anim calcmode="lin" valueType="num">
                                      <p:cBhvr>
                                        <p:cTn id="127" dur="500" fill="hold"/>
                                        <p:tgtEl>
                                          <p:spTgt spid="1032"/>
                                        </p:tgtEl>
                                        <p:attrNameLst>
                                          <p:attrName>ppt_w</p:attrName>
                                        </p:attrNameLst>
                                      </p:cBhvr>
                                      <p:tavLst>
                                        <p:tav tm="0">
                                          <p:val>
                                            <p:fltVal val="0"/>
                                          </p:val>
                                        </p:tav>
                                        <p:tav tm="100000">
                                          <p:val>
                                            <p:strVal val="#ppt_w"/>
                                          </p:val>
                                        </p:tav>
                                      </p:tavLst>
                                    </p:anim>
                                    <p:anim calcmode="lin" valueType="num">
                                      <p:cBhvr>
                                        <p:cTn id="128" dur="500" fill="hold"/>
                                        <p:tgtEl>
                                          <p:spTgt spid="1032"/>
                                        </p:tgtEl>
                                        <p:attrNameLst>
                                          <p:attrName>ppt_h</p:attrName>
                                        </p:attrNameLst>
                                      </p:cBhvr>
                                      <p:tavLst>
                                        <p:tav tm="0">
                                          <p:val>
                                            <p:fltVal val="0"/>
                                          </p:val>
                                        </p:tav>
                                        <p:tav tm="100000">
                                          <p:val>
                                            <p:strVal val="#ppt_h"/>
                                          </p:val>
                                        </p:tav>
                                      </p:tavLst>
                                    </p:anim>
                                    <p:animEffect transition="in" filter="fade">
                                      <p:cBhvr>
                                        <p:cTn id="129" dur="500"/>
                                        <p:tgtEl>
                                          <p:spTgt spid="1032"/>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2"/>
                                        </p:tgtEl>
                                        <p:attrNameLst>
                                          <p:attrName>style.visibility</p:attrName>
                                        </p:attrNameLst>
                                      </p:cBhvr>
                                      <p:to>
                                        <p:strVal val="visible"/>
                                      </p:to>
                                    </p:set>
                                    <p:anim calcmode="lin" valueType="num">
                                      <p:cBhvr additive="base">
                                        <p:cTn id="134" dur="800" fill="hold"/>
                                        <p:tgtEl>
                                          <p:spTgt spid="42"/>
                                        </p:tgtEl>
                                        <p:attrNameLst>
                                          <p:attrName>ppt_x</p:attrName>
                                        </p:attrNameLst>
                                      </p:cBhvr>
                                      <p:tavLst>
                                        <p:tav tm="0">
                                          <p:val>
                                            <p:strVal val="#ppt_x"/>
                                          </p:val>
                                        </p:tav>
                                        <p:tav tm="100000">
                                          <p:val>
                                            <p:strVal val="#ppt_x"/>
                                          </p:val>
                                        </p:tav>
                                      </p:tavLst>
                                    </p:anim>
                                    <p:anim calcmode="lin" valueType="num">
                                      <p:cBhvr additive="base">
                                        <p:cTn id="135" dur="800" fill="hold"/>
                                        <p:tgtEl>
                                          <p:spTgt spid="42"/>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500"/>
                                  </p:stCondLst>
                                  <p:childTnLst>
                                    <p:set>
                                      <p:cBhvr>
                                        <p:cTn id="137" dur="1" fill="hold">
                                          <p:stCondLst>
                                            <p:cond delay="0"/>
                                          </p:stCondLst>
                                        </p:cTn>
                                        <p:tgtEl>
                                          <p:spTgt spid="53"/>
                                        </p:tgtEl>
                                        <p:attrNameLst>
                                          <p:attrName>style.visibility</p:attrName>
                                        </p:attrNameLst>
                                      </p:cBhvr>
                                      <p:to>
                                        <p:strVal val="visible"/>
                                      </p:to>
                                    </p:set>
                                    <p:anim calcmode="lin" valueType="num">
                                      <p:cBhvr additive="base">
                                        <p:cTn id="138" dur="1000" fill="hold"/>
                                        <p:tgtEl>
                                          <p:spTgt spid="53"/>
                                        </p:tgtEl>
                                        <p:attrNameLst>
                                          <p:attrName>ppt_x</p:attrName>
                                        </p:attrNameLst>
                                      </p:cBhvr>
                                      <p:tavLst>
                                        <p:tav tm="0">
                                          <p:val>
                                            <p:strVal val="#ppt_x"/>
                                          </p:val>
                                        </p:tav>
                                        <p:tav tm="100000">
                                          <p:val>
                                            <p:strVal val="#ppt_x"/>
                                          </p:val>
                                        </p:tav>
                                      </p:tavLst>
                                    </p:anim>
                                    <p:anim calcmode="lin" valueType="num">
                                      <p:cBhvr additive="base">
                                        <p:cTn id="139" dur="1000" fill="hold"/>
                                        <p:tgtEl>
                                          <p:spTgt spid="53"/>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1300"/>
                                  </p:stCondLst>
                                  <p:childTnLst>
                                    <p:set>
                                      <p:cBhvr>
                                        <p:cTn id="141" dur="1" fill="hold">
                                          <p:stCondLst>
                                            <p:cond delay="0"/>
                                          </p:stCondLst>
                                        </p:cTn>
                                        <p:tgtEl>
                                          <p:spTgt spid="54"/>
                                        </p:tgtEl>
                                        <p:attrNameLst>
                                          <p:attrName>style.visibility</p:attrName>
                                        </p:attrNameLst>
                                      </p:cBhvr>
                                      <p:to>
                                        <p:strVal val="visible"/>
                                      </p:to>
                                    </p:set>
                                    <p:anim calcmode="lin" valueType="num">
                                      <p:cBhvr additive="base">
                                        <p:cTn id="142" dur="1000" fill="hold"/>
                                        <p:tgtEl>
                                          <p:spTgt spid="54"/>
                                        </p:tgtEl>
                                        <p:attrNameLst>
                                          <p:attrName>ppt_x</p:attrName>
                                        </p:attrNameLst>
                                      </p:cBhvr>
                                      <p:tavLst>
                                        <p:tav tm="0">
                                          <p:val>
                                            <p:strVal val="#ppt_x"/>
                                          </p:val>
                                        </p:tav>
                                        <p:tav tm="100000">
                                          <p:val>
                                            <p:strVal val="#ppt_x"/>
                                          </p:val>
                                        </p:tav>
                                      </p:tavLst>
                                    </p:anim>
                                    <p:anim calcmode="lin" valueType="num">
                                      <p:cBhvr additive="base">
                                        <p:cTn id="143"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randombar(horizontal)">
                                      <p:cBhvr>
                                        <p:cTn id="148" dur="500"/>
                                        <p:tgtEl>
                                          <p:spTgt spid="56"/>
                                        </p:tgtEl>
                                      </p:cBhvr>
                                    </p:animEffect>
                                  </p:childTnLst>
                                </p:cTn>
                              </p:par>
                              <p:par>
                                <p:cTn id="149" presetID="14" presetClass="entr" presetSubtype="10" fill="hold" nodeType="withEffect">
                                  <p:stCondLst>
                                    <p:cond delay="0"/>
                                  </p:stCondLst>
                                  <p:childTnLst>
                                    <p:set>
                                      <p:cBhvr>
                                        <p:cTn id="150" dur="1" fill="hold">
                                          <p:stCondLst>
                                            <p:cond delay="0"/>
                                          </p:stCondLst>
                                        </p:cTn>
                                        <p:tgtEl>
                                          <p:spTgt spid="1034"/>
                                        </p:tgtEl>
                                        <p:attrNameLst>
                                          <p:attrName>style.visibility</p:attrName>
                                        </p:attrNameLst>
                                      </p:cBhvr>
                                      <p:to>
                                        <p:strVal val="visible"/>
                                      </p:to>
                                    </p:set>
                                    <p:animEffect transition="in" filter="randombar(horizontal)">
                                      <p:cBhvr>
                                        <p:cTn id="151" dur="500"/>
                                        <p:tgtEl>
                                          <p:spTgt spid="1034"/>
                                        </p:tgtEl>
                                      </p:cBhvr>
                                    </p:animEffect>
                                  </p:childTnLst>
                                </p:cTn>
                              </p:par>
                              <p:par>
                                <p:cTn id="152" presetID="14" presetClass="entr" presetSubtype="10" fill="hold" nodeType="withEffect">
                                  <p:stCondLst>
                                    <p:cond delay="0"/>
                                  </p:stCondLst>
                                  <p:childTnLst>
                                    <p:set>
                                      <p:cBhvr>
                                        <p:cTn id="153" dur="1" fill="hold">
                                          <p:stCondLst>
                                            <p:cond delay="0"/>
                                          </p:stCondLst>
                                        </p:cTn>
                                        <p:tgtEl>
                                          <p:spTgt spid="1036"/>
                                        </p:tgtEl>
                                        <p:attrNameLst>
                                          <p:attrName>style.visibility</p:attrName>
                                        </p:attrNameLst>
                                      </p:cBhvr>
                                      <p:to>
                                        <p:strVal val="visible"/>
                                      </p:to>
                                    </p:set>
                                    <p:animEffect transition="in" filter="randombar(horizontal)">
                                      <p:cBhvr>
                                        <p:cTn id="154"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15" grpId="0"/>
      <p:bldP spid="6" grpId="0" animBg="1"/>
      <p:bldP spid="12" grpId="0"/>
      <p:bldP spid="13" grpId="0" animBg="1"/>
      <p:bldP spid="21" grpId="0" animBg="1"/>
      <p:bldP spid="18" grpId="0" animBg="1"/>
      <p:bldP spid="29" grpId="0" animBg="1"/>
      <p:bldP spid="30" grpId="0"/>
      <p:bldP spid="20" grpId="0" animBg="1"/>
      <p:bldP spid="22" grpId="0" animBg="1"/>
      <p:bldP spid="33" grpId="0" animBg="1"/>
      <p:bldP spid="42" grpId="0" animBg="1"/>
      <p:bldP spid="53" grpId="0" animBg="1"/>
      <p:bldP spid="54" grpId="0" animBg="1"/>
      <p:bldP spid="5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Big Picture – Architecture </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3" name="Picture 2">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207" y="1120611"/>
            <a:ext cx="9142411" cy="5089275"/>
          </a:xfrm>
          <a:prstGeom prst="rect">
            <a:avLst/>
          </a:prstGeom>
        </p:spPr>
      </p:pic>
    </p:spTree>
    <p:extLst>
      <p:ext uri="{BB962C8B-B14F-4D97-AF65-F5344CB8AC3E}">
        <p14:creationId xmlns:p14="http://schemas.microsoft.com/office/powerpoint/2010/main" val="3973281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Fiori Elements - List Report Application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726D6757-E99E-46D4-94EB-628DD9D0C2FB}"/>
              </a:ext>
            </a:extLst>
          </p:cNvPr>
          <p:cNvSpPr/>
          <p:nvPr/>
        </p:nvSpPr>
        <p:spPr>
          <a:xfrm>
            <a:off x="172563" y="916576"/>
            <a:ext cx="11763778" cy="646163"/>
          </a:xfrm>
          <a:prstGeom prst="rect">
            <a:avLst/>
          </a:prstGeom>
        </p:spPr>
        <p:txBody>
          <a:bodyPr wrap="square">
            <a:spAutoFit/>
          </a:bodyPr>
          <a:lstStyle/>
          <a:p>
            <a:pPr defTabSz="914126"/>
            <a:r>
              <a:rPr lang="en-US" sz="1799"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sz="1799" dirty="0">
              <a:solidFill>
                <a:prstClr val="black"/>
              </a:solidFill>
              <a:latin typeface="Calibri"/>
            </a:endParaRPr>
          </a:p>
        </p:txBody>
      </p:sp>
      <p:pic>
        <p:nvPicPr>
          <p:cNvPr id="3" name="Picture 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564" y="2321692"/>
            <a:ext cx="5395120" cy="3555957"/>
          </a:xfrm>
          <a:prstGeom prst="rect">
            <a:avLst/>
          </a:prstGeom>
        </p:spPr>
      </p:pic>
      <p:pic>
        <p:nvPicPr>
          <p:cNvPr id="4" name="Picture 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3854" y="2311359"/>
            <a:ext cx="5312406" cy="3566290"/>
          </a:xfrm>
          <a:prstGeom prst="rect">
            <a:avLst/>
          </a:prstGeom>
        </p:spPr>
      </p:pic>
      <p:cxnSp>
        <p:nvCxnSpPr>
          <p:cNvPr id="6" name="Straight Arrow Connector 5">
            <a:extLst>
              <a:ext uri="{FF2B5EF4-FFF2-40B4-BE49-F238E27FC236}">
                <a16:creationId xmlns:a16="http://schemas.microsoft.com/office/drawing/2014/main" id="{3C7E7024-6291-4FE3-BFA2-B94268C57C5A}"/>
              </a:ext>
            </a:extLst>
          </p:cNvPr>
          <p:cNvCxnSpPr/>
          <p:nvPr/>
        </p:nvCxnSpPr>
        <p:spPr>
          <a:xfrm>
            <a:off x="5249901" y="3997086"/>
            <a:ext cx="15845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642E204-BFDF-4042-A795-18F061547904}"/>
              </a:ext>
            </a:extLst>
          </p:cNvPr>
          <p:cNvSpPr/>
          <p:nvPr/>
        </p:nvSpPr>
        <p:spPr>
          <a:xfrm>
            <a:off x="5119306" y="3927436"/>
            <a:ext cx="200245" cy="15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8" name="TextBox 7">
            <a:extLst>
              <a:ext uri="{FF2B5EF4-FFF2-40B4-BE49-F238E27FC236}">
                <a16:creationId xmlns:a16="http://schemas.microsoft.com/office/drawing/2014/main" id="{44C52484-19F5-408A-BC62-FBFCB32F1F7E}"/>
              </a:ext>
            </a:extLst>
          </p:cNvPr>
          <p:cNvSpPr txBox="1"/>
          <p:nvPr/>
        </p:nvSpPr>
        <p:spPr>
          <a:xfrm>
            <a:off x="1645491" y="1846629"/>
            <a:ext cx="2411646" cy="369236"/>
          </a:xfrm>
          <a:prstGeom prst="rect">
            <a:avLst/>
          </a:prstGeom>
          <a:noFill/>
        </p:spPr>
        <p:txBody>
          <a:bodyPr wrap="square" rtlCol="0">
            <a:spAutoFit/>
          </a:bodyPr>
          <a:lstStyle/>
          <a:p>
            <a:pPr defTabSz="914126"/>
            <a:r>
              <a:rPr lang="en-US" sz="1799" b="1" dirty="0">
                <a:solidFill>
                  <a:prstClr val="black"/>
                </a:solidFill>
                <a:latin typeface="Calibri"/>
              </a:rPr>
              <a:t>List Report</a:t>
            </a:r>
          </a:p>
        </p:txBody>
      </p:sp>
      <p:sp>
        <p:nvSpPr>
          <p:cNvPr id="13" name="TextBox 12">
            <a:extLst>
              <a:ext uri="{FF2B5EF4-FFF2-40B4-BE49-F238E27FC236}">
                <a16:creationId xmlns:a16="http://schemas.microsoft.com/office/drawing/2014/main" id="{71A2377C-9414-4A2F-B07F-D3D529A4B620}"/>
              </a:ext>
            </a:extLst>
          </p:cNvPr>
          <p:cNvSpPr txBox="1"/>
          <p:nvPr/>
        </p:nvSpPr>
        <p:spPr>
          <a:xfrm>
            <a:off x="8475586" y="1873063"/>
            <a:ext cx="2411646" cy="369236"/>
          </a:xfrm>
          <a:prstGeom prst="rect">
            <a:avLst/>
          </a:prstGeom>
          <a:noFill/>
        </p:spPr>
        <p:txBody>
          <a:bodyPr wrap="square" rtlCol="0">
            <a:spAutoFit/>
          </a:bodyPr>
          <a:lstStyle/>
          <a:p>
            <a:pPr defTabSz="914126"/>
            <a:r>
              <a:rPr lang="en-US" sz="1799" b="1" dirty="0">
                <a:solidFill>
                  <a:prstClr val="black"/>
                </a:solidFill>
                <a:latin typeface="Calibri"/>
              </a:rPr>
              <a:t>Object Page</a:t>
            </a:r>
          </a:p>
        </p:txBody>
      </p:sp>
      <p:sp>
        <p:nvSpPr>
          <p:cNvPr id="10" name="Rectangle 9">
            <a:extLst>
              <a:ext uri="{FF2B5EF4-FFF2-40B4-BE49-F238E27FC236}">
                <a16:creationId xmlns:a16="http://schemas.microsoft.com/office/drawing/2014/main" id="{48403F21-8D19-46D3-A625-7AA4BC5BEE17}"/>
              </a:ext>
            </a:extLst>
          </p:cNvPr>
          <p:cNvSpPr/>
          <p:nvPr/>
        </p:nvSpPr>
        <p:spPr>
          <a:xfrm>
            <a:off x="313427" y="2551840"/>
            <a:ext cx="5101893" cy="54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5" name="Rectangle 14">
            <a:extLst>
              <a:ext uri="{FF2B5EF4-FFF2-40B4-BE49-F238E27FC236}">
                <a16:creationId xmlns:a16="http://schemas.microsoft.com/office/drawing/2014/main" id="{982171AA-2DED-4E4C-A152-5CCB4D92784F}"/>
              </a:ext>
            </a:extLst>
          </p:cNvPr>
          <p:cNvSpPr/>
          <p:nvPr/>
        </p:nvSpPr>
        <p:spPr>
          <a:xfrm>
            <a:off x="313427" y="2329829"/>
            <a:ext cx="666032" cy="2220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6" name="Rectangle 15">
            <a:extLst>
              <a:ext uri="{FF2B5EF4-FFF2-40B4-BE49-F238E27FC236}">
                <a16:creationId xmlns:a16="http://schemas.microsoft.com/office/drawing/2014/main" id="{143D6B5D-DCE3-47EF-9DF8-042A3250CC0B}"/>
              </a:ext>
            </a:extLst>
          </p:cNvPr>
          <p:cNvSpPr/>
          <p:nvPr/>
        </p:nvSpPr>
        <p:spPr>
          <a:xfrm>
            <a:off x="298191" y="3392005"/>
            <a:ext cx="5101893" cy="2493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7" name="Rectangle 16">
            <a:extLst>
              <a:ext uri="{FF2B5EF4-FFF2-40B4-BE49-F238E27FC236}">
                <a16:creationId xmlns:a16="http://schemas.microsoft.com/office/drawing/2014/main" id="{1DB63F47-1713-409F-B397-58F03869A44F}"/>
              </a:ext>
            </a:extLst>
          </p:cNvPr>
          <p:cNvSpPr/>
          <p:nvPr/>
        </p:nvSpPr>
        <p:spPr>
          <a:xfrm>
            <a:off x="3460755" y="3206158"/>
            <a:ext cx="1954565" cy="1858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8" name="Rectangle 17">
            <a:extLst>
              <a:ext uri="{FF2B5EF4-FFF2-40B4-BE49-F238E27FC236}">
                <a16:creationId xmlns:a16="http://schemas.microsoft.com/office/drawing/2014/main" id="{D55E931C-779A-485C-B1A2-1D3F77032DA9}"/>
              </a:ext>
            </a:extLst>
          </p:cNvPr>
          <p:cNvSpPr/>
          <p:nvPr/>
        </p:nvSpPr>
        <p:spPr>
          <a:xfrm>
            <a:off x="6703854" y="2502296"/>
            <a:ext cx="5101893" cy="636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9" name="Rectangle 18">
            <a:extLst>
              <a:ext uri="{FF2B5EF4-FFF2-40B4-BE49-F238E27FC236}">
                <a16:creationId xmlns:a16="http://schemas.microsoft.com/office/drawing/2014/main" id="{D5311227-7E0B-4891-88CA-221EBF3BFF19}"/>
              </a:ext>
            </a:extLst>
          </p:cNvPr>
          <p:cNvSpPr/>
          <p:nvPr/>
        </p:nvSpPr>
        <p:spPr>
          <a:xfrm>
            <a:off x="6703855" y="3139511"/>
            <a:ext cx="1519249" cy="190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0" name="Rectangle 19">
            <a:extLst>
              <a:ext uri="{FF2B5EF4-FFF2-40B4-BE49-F238E27FC236}">
                <a16:creationId xmlns:a16="http://schemas.microsoft.com/office/drawing/2014/main" id="{F7E86D6C-4B14-4EC0-9EBD-D0C069257ED8}"/>
              </a:ext>
            </a:extLst>
          </p:cNvPr>
          <p:cNvSpPr/>
          <p:nvPr/>
        </p:nvSpPr>
        <p:spPr>
          <a:xfrm>
            <a:off x="6775681" y="3429000"/>
            <a:ext cx="5101893" cy="649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1" name="Rectangle 20">
            <a:extLst>
              <a:ext uri="{FF2B5EF4-FFF2-40B4-BE49-F238E27FC236}">
                <a16:creationId xmlns:a16="http://schemas.microsoft.com/office/drawing/2014/main" id="{2DB2DCB3-110E-4693-B2F9-D4187DBE88F6}"/>
              </a:ext>
            </a:extLst>
          </p:cNvPr>
          <p:cNvSpPr/>
          <p:nvPr/>
        </p:nvSpPr>
        <p:spPr>
          <a:xfrm>
            <a:off x="6809111" y="4580876"/>
            <a:ext cx="5101893" cy="7559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Tree>
    <p:extLst>
      <p:ext uri="{BB962C8B-B14F-4D97-AF65-F5344CB8AC3E}">
        <p14:creationId xmlns:p14="http://schemas.microsoft.com/office/powerpoint/2010/main" val="2418242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a:solidFill>
                  <a:prstClr val="black"/>
                </a:solidFill>
                <a:latin typeface="Cooper Black" panose="0208090404030B020404" pitchFamily="18" charset="0"/>
              </a:rPr>
              <a:t>Object Page</a:t>
            </a:r>
            <a:endParaRPr lang="en-US" sz="2799" dirty="0">
              <a:solidFill>
                <a:prstClr val="black"/>
              </a:solidFill>
              <a:latin typeface="Cooper Black" panose="0208090404030B020404" pitchFamily="18" charset="0"/>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https://blogs.sap.com/wp-content/uploads/2017/08/Develop-Object-Page-simple-example-facets.png">
            <a:extLst>
              <a:ext uri="{FF2B5EF4-FFF2-40B4-BE49-F238E27FC236}">
                <a16:creationId xmlns:a16="http://schemas.microsoft.com/office/drawing/2014/main" id="{C59AE2A7-6DCB-4063-BFCC-D37358BE0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98" y="916576"/>
            <a:ext cx="10195116" cy="544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72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Developing Read only List Report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9DBBFDB1-1D59-470B-9904-94A0F33E77EB}"/>
              </a:ext>
            </a:extLst>
          </p:cNvPr>
          <p:cNvSpPr txBox="1"/>
          <p:nvPr/>
        </p:nvSpPr>
        <p:spPr>
          <a:xfrm>
            <a:off x="609441" y="899721"/>
            <a:ext cx="9558150" cy="4708981"/>
          </a:xfrm>
          <a:prstGeom prst="rect">
            <a:avLst/>
          </a:prstGeom>
          <a:noFill/>
        </p:spPr>
        <p:txBody>
          <a:bodyPr wrap="square" rtlCol="0">
            <a:spAutoFit/>
          </a:bodyPr>
          <a:lstStyle/>
          <a:p>
            <a:r>
              <a:rPr lang="en-US" sz="2000" b="1" dirty="0"/>
              <a:t>UI Annotations</a:t>
            </a:r>
            <a:r>
              <a:rPr lang="en-US" sz="2000" dirty="0"/>
              <a:t> </a:t>
            </a:r>
          </a:p>
          <a:p>
            <a:pPr marL="285750" indent="-285750">
              <a:buFont typeface="Wingdings" panose="05000000000000000000" pitchFamily="2" charset="2"/>
              <a:buChar char="§"/>
            </a:pPr>
            <a:r>
              <a:rPr lang="en-US" sz="2000" dirty="0"/>
              <a:t>@UI.selectionField – Bring a filter field on smart filter bar</a:t>
            </a:r>
          </a:p>
          <a:p>
            <a:pPr marL="285750" indent="-285750">
              <a:buFont typeface="Wingdings" panose="05000000000000000000" pitchFamily="2" charset="2"/>
              <a:buChar char="§"/>
            </a:pPr>
            <a:r>
              <a:rPr lang="en-US" sz="2000" dirty="0"/>
              <a:t>@UI.lineItem – enable us to put a column inside the smart table, position, label</a:t>
            </a:r>
          </a:p>
          <a:p>
            <a:pPr marL="285750" indent="-285750">
              <a:buFont typeface="Wingdings" panose="05000000000000000000" pitchFamily="2" charset="2"/>
              <a:buChar char="§"/>
            </a:pPr>
            <a:r>
              <a:rPr lang="en-US" sz="2000" dirty="0"/>
              <a:t>@UI.identification – used create fields in Object page</a:t>
            </a:r>
          </a:p>
          <a:p>
            <a:pPr marL="285750" indent="-285750">
              <a:buFont typeface="Wingdings" panose="05000000000000000000" pitchFamily="2" charset="2"/>
              <a:buChar char="§"/>
            </a:pPr>
            <a:r>
              <a:rPr lang="en-US" sz="2000" dirty="0"/>
              <a:t>@Semantics.amount.currencyCode – mark the unit of amount field</a:t>
            </a:r>
          </a:p>
          <a:p>
            <a:pPr marL="285750" indent="-285750">
              <a:buFont typeface="Wingdings" panose="05000000000000000000" pitchFamily="2" charset="2"/>
              <a:buChar char="§"/>
            </a:pPr>
            <a:r>
              <a:rPr lang="en-US" sz="2000" dirty="0"/>
              <a:t>@UI.headerInfo.typeName – Label for displaying single record</a:t>
            </a:r>
          </a:p>
          <a:p>
            <a:pPr marL="285750" indent="-285750">
              <a:buFont typeface="Wingdings" panose="05000000000000000000" pitchFamily="2" charset="2"/>
              <a:buChar char="§"/>
            </a:pPr>
            <a:r>
              <a:rPr lang="en-US" sz="2000" dirty="0"/>
              <a:t>@UI.headerInfo.typeNamePlural – Table Label</a:t>
            </a:r>
          </a:p>
          <a:p>
            <a:pPr marL="285750" indent="-285750">
              <a:buFont typeface="Wingdings" panose="05000000000000000000" pitchFamily="2" charset="2"/>
              <a:buChar char="§"/>
            </a:pPr>
            <a:r>
              <a:rPr lang="en-US" sz="2000" dirty="0"/>
              <a:t>@UI.facet: [{purpose : #STANDARD – This will create a section inside the object page</a:t>
            </a:r>
          </a:p>
          <a:p>
            <a:r>
              <a:rPr lang="en-US" sz="2000" dirty="0"/>
              <a:t>                       type: #IDENTIFICTION_REFERENCE – What type of data you want to display}]</a:t>
            </a:r>
          </a:p>
          <a:p>
            <a:endParaRPr lang="en-US" sz="2000" dirty="0"/>
          </a:p>
          <a:p>
            <a:r>
              <a:rPr lang="en-US" sz="2000" dirty="0"/>
              <a:t>Metadata Extension</a:t>
            </a:r>
          </a:p>
          <a:p>
            <a:r>
              <a:rPr lang="en-US" sz="2000" dirty="0">
                <a:hlinkClick r:id="rId3"/>
              </a:rPr>
              <a:t>MDE file for Travel</a:t>
            </a:r>
            <a:endParaRPr lang="en-US" sz="2000" dirty="0"/>
          </a:p>
          <a:p>
            <a:endParaRPr lang="en-US" sz="2000" dirty="0"/>
          </a:p>
          <a:p>
            <a:r>
              <a:rPr lang="en-US" sz="2000" dirty="0"/>
              <a:t>Documentation</a:t>
            </a:r>
          </a:p>
          <a:p>
            <a:r>
              <a:rPr lang="en-US" sz="2000" dirty="0">
                <a:hlinkClick r:id="rId4"/>
              </a:rPr>
              <a:t>Documentation Link for ABAP RAP</a:t>
            </a:r>
            <a:endParaRPr lang="en-IN" sz="2000" dirty="0"/>
          </a:p>
        </p:txBody>
      </p:sp>
    </p:spTree>
    <p:extLst>
      <p:ext uri="{BB962C8B-B14F-4D97-AF65-F5344CB8AC3E}">
        <p14:creationId xmlns:p14="http://schemas.microsoft.com/office/powerpoint/2010/main" val="148786130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CDS Views with Annotations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021468" y="1246895"/>
            <a:ext cx="7389596" cy="4878100"/>
          </a:xfrm>
          <a:prstGeom prst="rect">
            <a:avLst/>
          </a:prstGeom>
        </p:spPr>
      </p:pic>
      <p:sp>
        <p:nvSpPr>
          <p:cNvPr id="14" name="TextBox 186">
            <a:extLst>
              <a:ext uri="{FF2B5EF4-FFF2-40B4-BE49-F238E27FC236}">
                <a16:creationId xmlns:a16="http://schemas.microsoft.com/office/drawing/2014/main" id="{B4020C96-DCDC-4B12-8888-3A35D1609CCC}"/>
              </a:ext>
            </a:extLst>
          </p:cNvPr>
          <p:cNvSpPr txBox="1"/>
          <p:nvPr/>
        </p:nvSpPr>
        <p:spPr>
          <a:xfrm>
            <a:off x="609441" y="838453"/>
            <a:ext cx="4248472" cy="129266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kern="0" dirty="0">
                <a:cs typeface="Arial" pitchFamily="34" charset="0"/>
              </a:rPr>
              <a:t>Exercise </a:t>
            </a:r>
          </a:p>
          <a:p>
            <a:r>
              <a:rPr lang="en-US" sz="1800" kern="0" dirty="0">
                <a:cs typeface="Arial" pitchFamily="34" charset="0"/>
                <a:hlinkClick r:id="rId4"/>
              </a:rPr>
              <a:t>ZI_AGENCY_U_XX</a:t>
            </a:r>
            <a:r>
              <a:rPr lang="en-US" sz="1800" kern="0" dirty="0">
                <a:cs typeface="Arial" pitchFamily="34" charset="0"/>
              </a:rPr>
              <a:t> ( Agency )</a:t>
            </a:r>
          </a:p>
          <a:p>
            <a:r>
              <a:rPr lang="en-US" sz="1800" kern="0" dirty="0">
                <a:cs typeface="Arial" pitchFamily="34" charset="0"/>
                <a:hlinkClick r:id="rId5"/>
              </a:rPr>
              <a:t>ZI_Customer_U_XX</a:t>
            </a:r>
            <a:r>
              <a:rPr lang="en-US" sz="1800" kern="0" dirty="0">
                <a:cs typeface="Arial" pitchFamily="34" charset="0"/>
              </a:rPr>
              <a:t> ( Customer )</a:t>
            </a:r>
          </a:p>
          <a:p>
            <a:r>
              <a:rPr lang="en-US" sz="1800" kern="0" dirty="0">
                <a:cs typeface="Arial" pitchFamily="34" charset="0"/>
                <a:hlinkClick r:id="rId6"/>
              </a:rPr>
              <a:t>ZI_TRAVEL_U_XX</a:t>
            </a:r>
            <a:r>
              <a:rPr lang="en-US" sz="1800" kern="0" dirty="0">
                <a:cs typeface="Arial" pitchFamily="34" charset="0"/>
              </a:rPr>
              <a:t>  ( Travel )</a:t>
            </a:r>
          </a:p>
        </p:txBody>
      </p:sp>
    </p:spTree>
    <p:extLst>
      <p:ext uri="{BB962C8B-B14F-4D97-AF65-F5344CB8AC3E}">
        <p14:creationId xmlns:p14="http://schemas.microsoft.com/office/powerpoint/2010/main" val="387117375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04</a:t>
            </a: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0" y="285638"/>
            <a:ext cx="560273" cy="27028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57259" y="420780"/>
            <a:ext cx="892266" cy="791187"/>
          </a:xfrm>
          <a:prstGeom prst="rect">
            <a:avLst/>
          </a:prstGeom>
        </p:spPr>
      </p:pic>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13" name="Footer Placeholder 45">
            <a:extLst>
              <a:ext uri="{FF2B5EF4-FFF2-40B4-BE49-F238E27FC236}">
                <a16:creationId xmlns:a16="http://schemas.microsoft.com/office/drawing/2014/main" id="{90E33047-DFF5-4690-8905-31E4C115EFDC}"/>
              </a:ext>
            </a:extLst>
          </p:cNvPr>
          <p:cNvSpPr txBox="1">
            <a:spLocks/>
          </p:cNvSpPr>
          <p:nvPr/>
        </p:nvSpPr>
        <p:spPr>
          <a:xfrm>
            <a:off x="10120419" y="6547770"/>
            <a:ext cx="2055081" cy="3093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200" b="1" dirty="0">
                <a:solidFill>
                  <a:prstClr val="black"/>
                </a:solidFill>
                <a:latin typeface="Calibri" panose="020F0502020204030204"/>
              </a:rPr>
              <a:t>Trainer: Anubhav Oberoy</a:t>
            </a:r>
          </a:p>
        </p:txBody>
      </p:sp>
      <p:sp>
        <p:nvSpPr>
          <p:cNvPr id="15" name="Title 1">
            <a:extLst>
              <a:ext uri="{FF2B5EF4-FFF2-40B4-BE49-F238E27FC236}">
                <a16:creationId xmlns:a16="http://schemas.microsoft.com/office/drawing/2014/main" id="{13EBA3E6-25D4-4BA0-BF9B-28343460C110}"/>
              </a:ext>
            </a:extLst>
          </p:cNvPr>
          <p:cNvSpPr txBox="1">
            <a:spLocks/>
          </p:cNvSpPr>
          <p:nvPr/>
        </p:nvSpPr>
        <p:spPr>
          <a:xfrm>
            <a:off x="604625" y="145803"/>
            <a:ext cx="10512862" cy="6405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IN" sz="3600" dirty="0">
                <a:latin typeface="Cooper Black" panose="0208090404030B020404" pitchFamily="18" charset="0"/>
              </a:rPr>
              <a:t>Challenges in ABAP development</a:t>
            </a:r>
            <a:endParaRPr lang="en-IN" sz="3599" dirty="0">
              <a:solidFill>
                <a:prstClr val="black"/>
              </a:solidFill>
              <a:latin typeface="Cooper Black" panose="0208090404030B020404" pitchFamily="18" charset="0"/>
            </a:endParaRPr>
          </a:p>
        </p:txBody>
      </p:sp>
      <p:pic>
        <p:nvPicPr>
          <p:cNvPr id="1026" name="Picture 2" descr="Programmer Avatar High Res Stock Images | Shutterstock">
            <a:extLst>
              <a:ext uri="{FF2B5EF4-FFF2-40B4-BE49-F238E27FC236}">
                <a16:creationId xmlns:a16="http://schemas.microsoft.com/office/drawing/2014/main" id="{D36C9450-EE05-4EA3-9B6A-0092487B47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913"/>
          <a:stretch/>
        </p:blipFill>
        <p:spPr bwMode="auto">
          <a:xfrm>
            <a:off x="350313" y="1272358"/>
            <a:ext cx="1959714" cy="19012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D54728-BAAF-422B-B103-B25AC268E188}"/>
              </a:ext>
            </a:extLst>
          </p:cNvPr>
          <p:cNvSpPr txBox="1"/>
          <p:nvPr/>
        </p:nvSpPr>
        <p:spPr>
          <a:xfrm>
            <a:off x="350313" y="3066568"/>
            <a:ext cx="2687659" cy="646163"/>
          </a:xfrm>
          <a:prstGeom prst="rect">
            <a:avLst/>
          </a:prstGeom>
          <a:noFill/>
        </p:spPr>
        <p:txBody>
          <a:bodyPr wrap="square" rtlCol="0">
            <a:spAutoFit/>
          </a:bodyPr>
          <a:lstStyle/>
          <a:p>
            <a:pPr defTabSz="914126"/>
            <a:r>
              <a:rPr lang="en-US" sz="1799" dirty="0">
                <a:solidFill>
                  <a:prstClr val="black"/>
                </a:solidFill>
                <a:latin typeface="Calibri" panose="020F0502020204030204"/>
              </a:rPr>
              <a:t>Alex, ABAP Developer,</a:t>
            </a:r>
          </a:p>
          <a:p>
            <a:pPr defTabSz="914126"/>
            <a:r>
              <a:rPr lang="en-US" sz="1799" b="1" dirty="0">
                <a:solidFill>
                  <a:prstClr val="black"/>
                </a:solidFill>
                <a:latin typeface="Calibri" panose="020F0502020204030204"/>
              </a:rPr>
              <a:t>SAP FICO</a:t>
            </a:r>
          </a:p>
        </p:txBody>
      </p:sp>
      <p:pic>
        <p:nvPicPr>
          <p:cNvPr id="1028" name="Picture 4" descr="Woman Avatar Programmer Vector Images (over 300)">
            <a:extLst>
              <a:ext uri="{FF2B5EF4-FFF2-40B4-BE49-F238E27FC236}">
                <a16:creationId xmlns:a16="http://schemas.microsoft.com/office/drawing/2014/main" id="{D32D7675-0875-4646-8363-0BEACEC6A8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12" y="3932163"/>
            <a:ext cx="1971870" cy="207129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358006-ED1F-4B77-B0ED-59845740409D}"/>
              </a:ext>
            </a:extLst>
          </p:cNvPr>
          <p:cNvSpPr txBox="1"/>
          <p:nvPr/>
        </p:nvSpPr>
        <p:spPr>
          <a:xfrm>
            <a:off x="281724" y="6003456"/>
            <a:ext cx="2687659" cy="646163"/>
          </a:xfrm>
          <a:prstGeom prst="rect">
            <a:avLst/>
          </a:prstGeom>
          <a:noFill/>
        </p:spPr>
        <p:txBody>
          <a:bodyPr wrap="square" rtlCol="0">
            <a:spAutoFit/>
          </a:bodyPr>
          <a:lstStyle/>
          <a:p>
            <a:pPr defTabSz="914126"/>
            <a:r>
              <a:rPr lang="en-US" sz="1799" dirty="0">
                <a:solidFill>
                  <a:prstClr val="black"/>
                </a:solidFill>
                <a:latin typeface="Calibri" panose="020F0502020204030204"/>
              </a:rPr>
              <a:t>Stella, ABAP Developer,</a:t>
            </a:r>
          </a:p>
          <a:p>
            <a:pPr defTabSz="914126"/>
            <a:r>
              <a:rPr lang="en-US" sz="1799" b="1" dirty="0">
                <a:solidFill>
                  <a:prstClr val="black"/>
                </a:solidFill>
                <a:latin typeface="Calibri" panose="020F0502020204030204"/>
              </a:rPr>
              <a:t>SAP SD</a:t>
            </a:r>
          </a:p>
        </p:txBody>
      </p:sp>
      <p:sp>
        <p:nvSpPr>
          <p:cNvPr id="3" name="Rectangle 2">
            <a:extLst>
              <a:ext uri="{FF2B5EF4-FFF2-40B4-BE49-F238E27FC236}">
                <a16:creationId xmlns:a16="http://schemas.microsoft.com/office/drawing/2014/main" id="{9F203248-13D1-4D5B-91C9-937CA32D1129}"/>
              </a:ext>
            </a:extLst>
          </p:cNvPr>
          <p:cNvSpPr/>
          <p:nvPr/>
        </p:nvSpPr>
        <p:spPr>
          <a:xfrm>
            <a:off x="3231885" y="1349051"/>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Create A/c documents</a:t>
            </a:r>
          </a:p>
        </p:txBody>
      </p:sp>
      <p:sp>
        <p:nvSpPr>
          <p:cNvPr id="16" name="Rectangle 15">
            <a:extLst>
              <a:ext uri="{FF2B5EF4-FFF2-40B4-BE49-F238E27FC236}">
                <a16:creationId xmlns:a16="http://schemas.microsoft.com/office/drawing/2014/main" id="{D2BB3141-C6DA-4D78-B8F6-28A016A11B2A}"/>
              </a:ext>
            </a:extLst>
          </p:cNvPr>
          <p:cNvSpPr/>
          <p:nvPr/>
        </p:nvSpPr>
        <p:spPr>
          <a:xfrm>
            <a:off x="3231885" y="1833834"/>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Manage Documents</a:t>
            </a:r>
          </a:p>
        </p:txBody>
      </p:sp>
      <p:sp>
        <p:nvSpPr>
          <p:cNvPr id="17" name="Rectangle 16">
            <a:extLst>
              <a:ext uri="{FF2B5EF4-FFF2-40B4-BE49-F238E27FC236}">
                <a16:creationId xmlns:a16="http://schemas.microsoft.com/office/drawing/2014/main" id="{37E48145-2DAA-4F18-8567-1F402C9C7B35}"/>
              </a:ext>
            </a:extLst>
          </p:cNvPr>
          <p:cNvSpPr/>
          <p:nvPr/>
        </p:nvSpPr>
        <p:spPr>
          <a:xfrm>
            <a:off x="3231885" y="2323233"/>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Search Documents</a:t>
            </a:r>
          </a:p>
        </p:txBody>
      </p:sp>
      <p:sp>
        <p:nvSpPr>
          <p:cNvPr id="18" name="Rectangle 17">
            <a:extLst>
              <a:ext uri="{FF2B5EF4-FFF2-40B4-BE49-F238E27FC236}">
                <a16:creationId xmlns:a16="http://schemas.microsoft.com/office/drawing/2014/main" id="{38F56087-4138-4E9D-A458-CFF0955EB7D8}"/>
              </a:ext>
            </a:extLst>
          </p:cNvPr>
          <p:cNvSpPr/>
          <p:nvPr/>
        </p:nvSpPr>
        <p:spPr>
          <a:xfrm>
            <a:off x="3231885" y="281347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Validate before save</a:t>
            </a:r>
          </a:p>
        </p:txBody>
      </p:sp>
      <p:sp>
        <p:nvSpPr>
          <p:cNvPr id="19" name="Rectangle 18">
            <a:extLst>
              <a:ext uri="{FF2B5EF4-FFF2-40B4-BE49-F238E27FC236}">
                <a16:creationId xmlns:a16="http://schemas.microsoft.com/office/drawing/2014/main" id="{5816BB24-F693-4083-BF18-C48ED493883F}"/>
              </a:ext>
            </a:extLst>
          </p:cNvPr>
          <p:cNvSpPr/>
          <p:nvPr/>
        </p:nvSpPr>
        <p:spPr>
          <a:xfrm>
            <a:off x="3231885" y="404452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Create Sales Orders</a:t>
            </a:r>
          </a:p>
        </p:txBody>
      </p:sp>
      <p:sp>
        <p:nvSpPr>
          <p:cNvPr id="20" name="Rectangle 19">
            <a:extLst>
              <a:ext uri="{FF2B5EF4-FFF2-40B4-BE49-F238E27FC236}">
                <a16:creationId xmlns:a16="http://schemas.microsoft.com/office/drawing/2014/main" id="{205FBEDD-D267-4C07-931C-6A05AFFD932F}"/>
              </a:ext>
            </a:extLst>
          </p:cNvPr>
          <p:cNvSpPr/>
          <p:nvPr/>
        </p:nvSpPr>
        <p:spPr>
          <a:xfrm>
            <a:off x="3231885" y="45293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Manage Sales Orders</a:t>
            </a:r>
          </a:p>
        </p:txBody>
      </p:sp>
      <p:sp>
        <p:nvSpPr>
          <p:cNvPr id="21" name="Rectangle 20">
            <a:extLst>
              <a:ext uri="{FF2B5EF4-FFF2-40B4-BE49-F238E27FC236}">
                <a16:creationId xmlns:a16="http://schemas.microsoft.com/office/drawing/2014/main" id="{4C0CE904-09BB-4728-8EFF-0391F121D50E}"/>
              </a:ext>
            </a:extLst>
          </p:cNvPr>
          <p:cNvSpPr/>
          <p:nvPr/>
        </p:nvSpPr>
        <p:spPr>
          <a:xfrm>
            <a:off x="3231885" y="50187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Search/Filter Sales Order</a:t>
            </a:r>
          </a:p>
        </p:txBody>
      </p:sp>
      <p:sp>
        <p:nvSpPr>
          <p:cNvPr id="22" name="Rectangle 21">
            <a:extLst>
              <a:ext uri="{FF2B5EF4-FFF2-40B4-BE49-F238E27FC236}">
                <a16:creationId xmlns:a16="http://schemas.microsoft.com/office/drawing/2014/main" id="{6BD68655-A88C-4D73-B6F0-C11E630AFD56}"/>
              </a:ext>
            </a:extLst>
          </p:cNvPr>
          <p:cNvSpPr/>
          <p:nvPr/>
        </p:nvSpPr>
        <p:spPr>
          <a:xfrm>
            <a:off x="3231885" y="5508949"/>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Compute Sales total</a:t>
            </a:r>
          </a:p>
        </p:txBody>
      </p:sp>
      <p:sp>
        <p:nvSpPr>
          <p:cNvPr id="4" name="Rectangle 3">
            <a:extLst>
              <a:ext uri="{FF2B5EF4-FFF2-40B4-BE49-F238E27FC236}">
                <a16:creationId xmlns:a16="http://schemas.microsoft.com/office/drawing/2014/main" id="{D2A4031F-07B8-4563-B143-6DCFD57B54AF}"/>
              </a:ext>
            </a:extLst>
          </p:cNvPr>
          <p:cNvSpPr/>
          <p:nvPr/>
        </p:nvSpPr>
        <p:spPr>
          <a:xfrm>
            <a:off x="6858813" y="867362"/>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UI</a:t>
            </a:r>
          </a:p>
        </p:txBody>
      </p:sp>
      <p:sp>
        <p:nvSpPr>
          <p:cNvPr id="23" name="Rectangle 22">
            <a:extLst>
              <a:ext uri="{FF2B5EF4-FFF2-40B4-BE49-F238E27FC236}">
                <a16:creationId xmlns:a16="http://schemas.microsoft.com/office/drawing/2014/main" id="{049C36E1-3CFB-483F-8058-19E1C267913F}"/>
              </a:ext>
            </a:extLst>
          </p:cNvPr>
          <p:cNvSpPr/>
          <p:nvPr/>
        </p:nvSpPr>
        <p:spPr>
          <a:xfrm>
            <a:off x="6760366" y="1770793"/>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Application Code</a:t>
            </a:r>
          </a:p>
          <a:p>
            <a:pPr algn="ctr" defTabSz="914126"/>
            <a:r>
              <a:rPr lang="en-US" sz="1799" dirty="0">
                <a:solidFill>
                  <a:prstClr val="white"/>
                </a:solidFill>
                <a:latin typeface="Calibri" panose="020F0502020204030204"/>
              </a:rPr>
              <a:t>I, U, D, S, V</a:t>
            </a:r>
          </a:p>
        </p:txBody>
      </p:sp>
      <p:sp>
        <p:nvSpPr>
          <p:cNvPr id="5" name="Flowchart: Magnetic Disk 4">
            <a:extLst>
              <a:ext uri="{FF2B5EF4-FFF2-40B4-BE49-F238E27FC236}">
                <a16:creationId xmlns:a16="http://schemas.microsoft.com/office/drawing/2014/main" id="{42F73FD4-DD7A-432C-A9E1-A349E738EA5E}"/>
              </a:ext>
            </a:extLst>
          </p:cNvPr>
          <p:cNvSpPr/>
          <p:nvPr/>
        </p:nvSpPr>
        <p:spPr>
          <a:xfrm>
            <a:off x="7447741" y="3018346"/>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7" name="Straight Arrow Connector 6">
            <a:extLst>
              <a:ext uri="{FF2B5EF4-FFF2-40B4-BE49-F238E27FC236}">
                <a16:creationId xmlns:a16="http://schemas.microsoft.com/office/drawing/2014/main" id="{0FB9C787-E5AA-424F-AC8B-F29B28289961}"/>
              </a:ext>
            </a:extLst>
          </p:cNvPr>
          <p:cNvCxnSpPr>
            <a:cxnSpLocks/>
            <a:stCxn id="4" idx="2"/>
            <a:endCxn id="23" idx="0"/>
          </p:cNvCxnSpPr>
          <p:nvPr/>
        </p:nvCxnSpPr>
        <p:spPr>
          <a:xfrm>
            <a:off x="7886354" y="1507909"/>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3E5ACBE-D89E-4079-A5A1-2AC1C775DD84}"/>
              </a:ext>
            </a:extLst>
          </p:cNvPr>
          <p:cNvCxnSpPr>
            <a:cxnSpLocks/>
            <a:stCxn id="23" idx="2"/>
            <a:endCxn id="5" idx="1"/>
          </p:cNvCxnSpPr>
          <p:nvPr/>
        </p:nvCxnSpPr>
        <p:spPr>
          <a:xfrm>
            <a:off x="7886354" y="2710584"/>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Gear icon - Free download on Iconfinder">
            <a:extLst>
              <a:ext uri="{FF2B5EF4-FFF2-40B4-BE49-F238E27FC236}">
                <a16:creationId xmlns:a16="http://schemas.microsoft.com/office/drawing/2014/main" id="{715338E3-9819-47E3-9F7C-61E446125A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3591" y="2156437"/>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C69ABBC6-8B91-485E-BF02-8EA594C9E44F}"/>
              </a:ext>
            </a:extLst>
          </p:cNvPr>
          <p:cNvSpPr/>
          <p:nvPr/>
        </p:nvSpPr>
        <p:spPr>
          <a:xfrm>
            <a:off x="6858813" y="3883110"/>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UI</a:t>
            </a:r>
          </a:p>
        </p:txBody>
      </p:sp>
      <p:sp>
        <p:nvSpPr>
          <p:cNvPr id="33" name="Rectangle 32">
            <a:extLst>
              <a:ext uri="{FF2B5EF4-FFF2-40B4-BE49-F238E27FC236}">
                <a16:creationId xmlns:a16="http://schemas.microsoft.com/office/drawing/2014/main" id="{BD18FB33-CBBE-433F-AA39-C20A68D4FA2A}"/>
              </a:ext>
            </a:extLst>
          </p:cNvPr>
          <p:cNvSpPr/>
          <p:nvPr/>
        </p:nvSpPr>
        <p:spPr>
          <a:xfrm>
            <a:off x="6760366" y="4786540"/>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Application Code</a:t>
            </a:r>
          </a:p>
          <a:p>
            <a:pPr algn="ctr" defTabSz="914126"/>
            <a:r>
              <a:rPr lang="en-US" sz="1799" dirty="0">
                <a:solidFill>
                  <a:prstClr val="white"/>
                </a:solidFill>
                <a:latin typeface="Calibri" panose="020F0502020204030204"/>
              </a:rPr>
              <a:t>I, U, D, S, V</a:t>
            </a:r>
          </a:p>
        </p:txBody>
      </p:sp>
      <p:sp>
        <p:nvSpPr>
          <p:cNvPr id="34" name="Flowchart: Magnetic Disk 33">
            <a:extLst>
              <a:ext uri="{FF2B5EF4-FFF2-40B4-BE49-F238E27FC236}">
                <a16:creationId xmlns:a16="http://schemas.microsoft.com/office/drawing/2014/main" id="{9139392A-0385-4F24-A0A8-12B961112713}"/>
              </a:ext>
            </a:extLst>
          </p:cNvPr>
          <p:cNvSpPr/>
          <p:nvPr/>
        </p:nvSpPr>
        <p:spPr>
          <a:xfrm>
            <a:off x="7447741" y="6034094"/>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35" name="Straight Arrow Connector 34">
            <a:extLst>
              <a:ext uri="{FF2B5EF4-FFF2-40B4-BE49-F238E27FC236}">
                <a16:creationId xmlns:a16="http://schemas.microsoft.com/office/drawing/2014/main" id="{2E6F856D-D6B9-4FC0-8588-1250C2542A78}"/>
              </a:ext>
            </a:extLst>
          </p:cNvPr>
          <p:cNvCxnSpPr>
            <a:cxnSpLocks/>
            <a:stCxn id="32" idx="2"/>
            <a:endCxn id="33" idx="0"/>
          </p:cNvCxnSpPr>
          <p:nvPr/>
        </p:nvCxnSpPr>
        <p:spPr>
          <a:xfrm>
            <a:off x="7886354" y="4523657"/>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E8247B1-18B4-42B9-9B32-E5D3C04703C2}"/>
              </a:ext>
            </a:extLst>
          </p:cNvPr>
          <p:cNvCxnSpPr>
            <a:cxnSpLocks/>
            <a:stCxn id="33" idx="2"/>
            <a:endCxn id="34" idx="1"/>
          </p:cNvCxnSpPr>
          <p:nvPr/>
        </p:nvCxnSpPr>
        <p:spPr>
          <a:xfrm>
            <a:off x="7886354" y="5726331"/>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6" descr="Gear icon - Free download on Iconfinder">
            <a:extLst>
              <a:ext uri="{FF2B5EF4-FFF2-40B4-BE49-F238E27FC236}">
                <a16:creationId xmlns:a16="http://schemas.microsoft.com/office/drawing/2014/main" id="{794D3930-41CA-4A94-AA08-B7FB122C4F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3591" y="5172184"/>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813ABDC-5B87-431F-9E41-C71BADDAAFBD}"/>
              </a:ext>
            </a:extLst>
          </p:cNvPr>
          <p:cNvSpPr txBox="1"/>
          <p:nvPr/>
        </p:nvSpPr>
        <p:spPr>
          <a:xfrm>
            <a:off x="9352507" y="1209864"/>
            <a:ext cx="2620877" cy="2123105"/>
          </a:xfrm>
          <a:prstGeom prst="rect">
            <a:avLst/>
          </a:prstGeom>
          <a:noFill/>
        </p:spPr>
        <p:txBody>
          <a:bodyPr wrap="square" rtlCol="0">
            <a:spAutoFit/>
          </a:bodyPr>
          <a:lstStyle/>
          <a:p>
            <a:pPr defTabSz="914126"/>
            <a:r>
              <a:rPr lang="en-US" sz="1799" b="1" dirty="0">
                <a:solidFill>
                  <a:prstClr val="black"/>
                </a:solidFill>
                <a:latin typeface="Calibri" panose="020F0502020204030204"/>
              </a:rPr>
              <a:t>Common needs</a:t>
            </a:r>
          </a:p>
          <a:p>
            <a:pPr defTabSz="914126"/>
            <a:endParaRPr lang="en-US" sz="1799" dirty="0">
              <a:solidFill>
                <a:prstClr val="black"/>
              </a:solidFill>
              <a:latin typeface="Calibri" panose="020F0502020204030204"/>
            </a:endParaRPr>
          </a:p>
          <a:p>
            <a:pPr marL="285664" indent="-285664" defTabSz="914126">
              <a:buFont typeface="Arial" panose="020B0604020202020204" pitchFamily="34" charset="0"/>
              <a:buChar char="•"/>
            </a:pPr>
            <a:r>
              <a:rPr lang="en-US" sz="1600" dirty="0">
                <a:solidFill>
                  <a:prstClr val="black"/>
                </a:solidFill>
                <a:latin typeface="Calibri" panose="020F0502020204030204"/>
              </a:rPr>
              <a:t>Create application logic</a:t>
            </a:r>
          </a:p>
          <a:p>
            <a:pPr marL="285664" indent="-285664" defTabSz="914126">
              <a:buFont typeface="Arial" panose="020B0604020202020204" pitchFamily="34" charset="0"/>
              <a:buChar char="•"/>
            </a:pPr>
            <a:r>
              <a:rPr lang="en-US" sz="1600" dirty="0">
                <a:solidFill>
                  <a:prstClr val="black"/>
                </a:solidFill>
                <a:latin typeface="Calibri" panose="020F0502020204030204"/>
              </a:rPr>
              <a:t>Insert, update, delete, validate, select data</a:t>
            </a:r>
          </a:p>
          <a:p>
            <a:pPr marL="285664" indent="-285664" defTabSz="914126">
              <a:buFont typeface="Arial" panose="020B0604020202020204" pitchFamily="34" charset="0"/>
              <a:buChar char="•"/>
            </a:pPr>
            <a:r>
              <a:rPr lang="en-US" sz="1600" dirty="0">
                <a:solidFill>
                  <a:prstClr val="black"/>
                </a:solidFill>
                <a:latin typeface="Calibri" panose="020F0502020204030204"/>
              </a:rPr>
              <a:t>Perform validations</a:t>
            </a:r>
          </a:p>
          <a:p>
            <a:pPr marL="285664" indent="-285664" defTabSz="914126">
              <a:buFont typeface="Arial" panose="020B0604020202020204" pitchFamily="34" charset="0"/>
              <a:buChar char="•"/>
            </a:pPr>
            <a:r>
              <a:rPr lang="en-US" sz="1600" dirty="0">
                <a:solidFill>
                  <a:prstClr val="black"/>
                </a:solidFill>
                <a:latin typeface="Calibri" panose="020F0502020204030204"/>
              </a:rPr>
              <a:t>Check customizing</a:t>
            </a:r>
          </a:p>
          <a:p>
            <a:pPr marL="285664" indent="-285664" defTabSz="914126">
              <a:buFont typeface="Arial" panose="020B0604020202020204" pitchFamily="34" charset="0"/>
              <a:buChar char="•"/>
            </a:pPr>
            <a:r>
              <a:rPr lang="en-US" sz="1600" dirty="0">
                <a:solidFill>
                  <a:prstClr val="black"/>
                </a:solidFill>
                <a:latin typeface="Calibri" panose="020F0502020204030204"/>
              </a:rPr>
              <a:t>Handle locks</a:t>
            </a:r>
          </a:p>
        </p:txBody>
      </p:sp>
      <p:sp>
        <p:nvSpPr>
          <p:cNvPr id="30" name="Rectangle 29">
            <a:extLst>
              <a:ext uri="{FF2B5EF4-FFF2-40B4-BE49-F238E27FC236}">
                <a16:creationId xmlns:a16="http://schemas.microsoft.com/office/drawing/2014/main" id="{36669467-46ED-42CF-B3CE-1995990F19B4}"/>
              </a:ext>
            </a:extLst>
          </p:cNvPr>
          <p:cNvSpPr/>
          <p:nvPr/>
        </p:nvSpPr>
        <p:spPr>
          <a:xfrm>
            <a:off x="9352508" y="3763054"/>
            <a:ext cx="2741713" cy="2153875"/>
          </a:xfrm>
          <a:prstGeom prst="rect">
            <a:avLst/>
          </a:prstGeom>
        </p:spPr>
        <p:txBody>
          <a:bodyPr wrap="square">
            <a:spAutoFit/>
          </a:bodyPr>
          <a:lstStyle/>
          <a:p>
            <a:pPr defTabSz="914126"/>
            <a:r>
              <a:rPr lang="en-US" sz="1799" b="1" dirty="0">
                <a:solidFill>
                  <a:prstClr val="black"/>
                </a:solidFill>
                <a:latin typeface="Calibri" panose="020F0502020204030204"/>
              </a:rPr>
              <a:t>Challenges</a:t>
            </a:r>
          </a:p>
          <a:p>
            <a:pPr defTabSz="914126"/>
            <a:endParaRPr lang="en-US" sz="1799" dirty="0">
              <a:solidFill>
                <a:prstClr val="black"/>
              </a:solidFill>
              <a:latin typeface="Calibri" panose="020F0502020204030204"/>
            </a:endParaRPr>
          </a:p>
          <a:p>
            <a:pPr marL="285664" indent="-285664" defTabSz="914126">
              <a:buFont typeface="Arial" panose="020B0604020202020204" pitchFamily="34" charset="0"/>
              <a:buChar char="•"/>
            </a:pPr>
            <a:r>
              <a:rPr lang="en-US" sz="1600" dirty="0">
                <a:solidFill>
                  <a:prstClr val="black"/>
                </a:solidFill>
                <a:latin typeface="Calibri" panose="020F0502020204030204"/>
              </a:rPr>
              <a:t>Thinks differently</a:t>
            </a:r>
          </a:p>
          <a:p>
            <a:pPr marL="285664" indent="-285664" defTabSz="914126">
              <a:buFont typeface="Arial" panose="020B0604020202020204" pitchFamily="34" charset="0"/>
              <a:buChar char="•"/>
            </a:pPr>
            <a:r>
              <a:rPr lang="en-US" sz="1600" dirty="0">
                <a:solidFill>
                  <a:prstClr val="black"/>
                </a:solidFill>
                <a:latin typeface="Calibri" panose="020F0502020204030204"/>
              </a:rPr>
              <a:t>Adapt application code</a:t>
            </a:r>
          </a:p>
          <a:p>
            <a:pPr marL="285664" indent="-285664" defTabSz="914126">
              <a:buFont typeface="Arial" panose="020B0604020202020204" pitchFamily="34" charset="0"/>
              <a:buChar char="•"/>
            </a:pPr>
            <a:r>
              <a:rPr lang="en-US" sz="1600" dirty="0">
                <a:solidFill>
                  <a:prstClr val="black"/>
                </a:solidFill>
                <a:latin typeface="Calibri" panose="020F0502020204030204"/>
              </a:rPr>
              <a:t>High maintenance</a:t>
            </a:r>
          </a:p>
          <a:p>
            <a:pPr marL="285664" indent="-285664" defTabSz="914126">
              <a:buFont typeface="Arial" panose="020B0604020202020204" pitchFamily="34" charset="0"/>
              <a:buChar char="•"/>
            </a:pPr>
            <a:r>
              <a:rPr lang="en-US" sz="1600" dirty="0">
                <a:solidFill>
                  <a:prstClr val="black"/>
                </a:solidFill>
                <a:latin typeface="Calibri" panose="020F0502020204030204"/>
              </a:rPr>
              <a:t>No standardization</a:t>
            </a:r>
          </a:p>
          <a:p>
            <a:pPr marL="285664" indent="-285664" defTabSz="914126">
              <a:buFont typeface="Arial" panose="020B0604020202020204" pitchFamily="34" charset="0"/>
              <a:buChar char="•"/>
            </a:pPr>
            <a:r>
              <a:rPr lang="en-US" sz="1600" dirty="0">
                <a:solidFill>
                  <a:prstClr val="black"/>
                </a:solidFill>
                <a:latin typeface="Calibri" panose="020F0502020204030204"/>
              </a:rPr>
              <a:t>Different coding practices</a:t>
            </a:r>
          </a:p>
          <a:p>
            <a:pPr marL="285664" indent="-285664" defTabSz="914126">
              <a:buFont typeface="Arial" panose="020B0604020202020204" pitchFamily="34" charset="0"/>
              <a:buChar char="•"/>
            </a:pPr>
            <a:r>
              <a:rPr lang="en-US" sz="1600" dirty="0">
                <a:solidFill>
                  <a:prstClr val="black"/>
                </a:solidFill>
                <a:latin typeface="Calibri" panose="020F0502020204030204"/>
              </a:rPr>
              <a:t>Lack of standard</a:t>
            </a:r>
            <a:endParaRPr lang="en-US" sz="1799" dirty="0">
              <a:solidFill>
                <a:prstClr val="black"/>
              </a:solidFill>
              <a:latin typeface="Calibri" panose="020F0502020204030204"/>
            </a:endParaRPr>
          </a:p>
        </p:txBody>
      </p:sp>
    </p:spTree>
    <p:extLst>
      <p:ext uri="{BB962C8B-B14F-4D97-AF65-F5344CB8AC3E}">
        <p14:creationId xmlns:p14="http://schemas.microsoft.com/office/powerpoint/2010/main" val="26557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additive="base">
                                        <p:cTn id="17" dur="500" fill="hold"/>
                                        <p:tgtEl>
                                          <p:spTgt spid="1028"/>
                                        </p:tgtEl>
                                        <p:attrNameLst>
                                          <p:attrName>ppt_x</p:attrName>
                                        </p:attrNameLst>
                                      </p:cBhvr>
                                      <p:tavLst>
                                        <p:tav tm="0">
                                          <p:val>
                                            <p:strVal val="#ppt_x"/>
                                          </p:val>
                                        </p:tav>
                                        <p:tav tm="100000">
                                          <p:val>
                                            <p:strVal val="#ppt_x"/>
                                          </p:val>
                                        </p:tav>
                                      </p:tavLst>
                                    </p:anim>
                                    <p:anim calcmode="lin" valueType="num">
                                      <p:cBhvr additive="base">
                                        <p:cTn id="18" dur="500" fill="hold"/>
                                        <p:tgtEl>
                                          <p:spTgt spid="102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500" fill="hold"/>
                                        <p:tgtEl>
                                          <p:spTgt spid="29"/>
                                        </p:tgtEl>
                                        <p:attrNameLst>
                                          <p:attrName>ppt_w</p:attrName>
                                        </p:attrNameLst>
                                      </p:cBhvr>
                                      <p:tavLst>
                                        <p:tav tm="0">
                                          <p:val>
                                            <p:fltVal val="0"/>
                                          </p:val>
                                        </p:tav>
                                        <p:tav tm="100000">
                                          <p:val>
                                            <p:strVal val="#ppt_w"/>
                                          </p:val>
                                        </p:tav>
                                      </p:tavLst>
                                    </p:anim>
                                    <p:anim calcmode="lin" valueType="num">
                                      <p:cBhvr>
                                        <p:cTn id="88" dur="500" fill="hold"/>
                                        <p:tgtEl>
                                          <p:spTgt spid="29"/>
                                        </p:tgtEl>
                                        <p:attrNameLst>
                                          <p:attrName>ppt_h</p:attrName>
                                        </p:attrNameLst>
                                      </p:cBhvr>
                                      <p:tavLst>
                                        <p:tav tm="0">
                                          <p:val>
                                            <p:fltVal val="0"/>
                                          </p:val>
                                        </p:tav>
                                        <p:tav tm="100000">
                                          <p:val>
                                            <p:strVal val="#ppt_h"/>
                                          </p:val>
                                        </p:tav>
                                      </p:tavLst>
                                    </p:anim>
                                    <p:animEffect transition="in" filter="fade">
                                      <p:cBhvr>
                                        <p:cTn id="89" dur="500"/>
                                        <p:tgtEl>
                                          <p:spTgt spid="29"/>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p:cTn id="94" dur="500" fill="hold"/>
                                        <p:tgtEl>
                                          <p:spTgt spid="30"/>
                                        </p:tgtEl>
                                        <p:attrNameLst>
                                          <p:attrName>ppt_w</p:attrName>
                                        </p:attrNameLst>
                                      </p:cBhvr>
                                      <p:tavLst>
                                        <p:tav tm="0">
                                          <p:val>
                                            <p:fltVal val="0"/>
                                          </p:val>
                                        </p:tav>
                                        <p:tav tm="100000">
                                          <p:val>
                                            <p:strVal val="#ppt_w"/>
                                          </p:val>
                                        </p:tav>
                                      </p:tavLst>
                                    </p:anim>
                                    <p:anim calcmode="lin" valueType="num">
                                      <p:cBhvr>
                                        <p:cTn id="95" dur="500" fill="hold"/>
                                        <p:tgtEl>
                                          <p:spTgt spid="30"/>
                                        </p:tgtEl>
                                        <p:attrNameLst>
                                          <p:attrName>ppt_h</p:attrName>
                                        </p:attrNameLst>
                                      </p:cBhvr>
                                      <p:tavLst>
                                        <p:tav tm="0">
                                          <p:val>
                                            <p:fltVal val="0"/>
                                          </p:val>
                                        </p:tav>
                                        <p:tav tm="100000">
                                          <p:val>
                                            <p:strVal val="#ppt_h"/>
                                          </p:val>
                                        </p:tav>
                                      </p:tavLst>
                                    </p:anim>
                                    <p:animEffect transition="in" filter="fade">
                                      <p:cBhvr>
                                        <p:cTn id="9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3" grpId="0" animBg="1"/>
      <p:bldP spid="16" grpId="0" animBg="1"/>
      <p:bldP spid="17" grpId="0" animBg="1"/>
      <p:bldP spid="18" grpId="0" animBg="1"/>
      <p:bldP spid="19" grpId="0" animBg="1"/>
      <p:bldP spid="20" grpId="0" animBg="1"/>
      <p:bldP spid="21" grpId="0" animBg="1"/>
      <p:bldP spid="22" grpId="0" animBg="1"/>
      <p:bldP spid="4" grpId="0" animBg="1"/>
      <p:bldP spid="23" grpId="0" animBg="1"/>
      <p:bldP spid="5" grpId="0" animBg="1"/>
      <p:bldP spid="32" grpId="0" animBg="1"/>
      <p:bldP spid="33" grpId="0" animBg="1"/>
      <p:bldP spid="34" grpId="0" animBg="1"/>
      <p:bldP spid="29" grpId="0"/>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06" descr="Evolution of the ABAP Programming Model | SAP Blogs"/>
          <p:cNvPicPr>
            <a:picLocks noChangeAspect="1" noChangeArrowheads="1"/>
          </p:cNvPicPr>
          <p:nvPr/>
        </p:nvPicPr>
        <p:blipFill rotWithShape="1">
          <a:blip r:embed="rId2">
            <a:extLst>
              <a:ext uri="{28A0092B-C50C-407E-A947-70E740481C1C}">
                <a14:useLocalDpi xmlns:a14="http://schemas.microsoft.com/office/drawing/2010/main" val="0"/>
              </a:ext>
            </a:extLst>
          </a:blip>
          <a:srcRect t="10345" b="4326"/>
          <a:stretch/>
        </p:blipFill>
        <p:spPr bwMode="auto">
          <a:xfrm>
            <a:off x="617266" y="1268760"/>
            <a:ext cx="10877746" cy="511256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0"/>
          <p:cNvSpPr>
            <a:spLocks noGrp="1"/>
          </p:cNvSpPr>
          <p:nvPr>
            <p:ph type="title"/>
          </p:nvPr>
        </p:nvSpPr>
        <p:spPr>
          <a:xfrm>
            <a:off x="189756" y="260648"/>
            <a:ext cx="10969943" cy="711081"/>
          </a:xfrm>
        </p:spPr>
        <p:txBody>
          <a:bodyPr>
            <a:noAutofit/>
          </a:bodyPr>
          <a:lstStyle/>
          <a:p>
            <a:r>
              <a:rPr lang="en-US" dirty="0">
                <a:latin typeface="Cooper Black" panose="0208090404030B020404" pitchFamily="18" charset="0"/>
              </a:rPr>
              <a:t>Evolution of ABAP Programming Model</a:t>
            </a:r>
          </a:p>
        </p:txBody>
      </p:sp>
      <p:pic>
        <p:nvPicPr>
          <p:cNvPr id="22" name="Picture 2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3"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3422833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4801" y="0"/>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1026" name="Picture 2" descr="C:\Users\Anubhav\AppData\Local\Temp\SNAGHTMLb41d92c.PNG">
            <a:extLst>
              <a:ext uri="{FF2B5EF4-FFF2-40B4-BE49-F238E27FC236}">
                <a16:creationId xmlns:a16="http://schemas.microsoft.com/office/drawing/2014/main" id="{E9822429-87D0-4430-9EB2-2E66584E7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699185"/>
            <a:ext cx="10660414" cy="5884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21795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65802"/>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6" name="Rectangle 5"/>
          <p:cNvSpPr/>
          <p:nvPr/>
        </p:nvSpPr>
        <p:spPr>
          <a:xfrm>
            <a:off x="264196" y="962678"/>
            <a:ext cx="10821062" cy="1754326"/>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a16="http://schemas.microsoft.com/office/drawing/2014/main" id="{3FB0C4FA-4138-4FBD-A4A5-B9CAD03D9AE6}"/>
              </a:ext>
            </a:extLst>
          </p:cNvPr>
          <p:cNvSpPr txBox="1"/>
          <p:nvPr/>
        </p:nvSpPr>
        <p:spPr>
          <a:xfrm>
            <a:off x="264196" y="2924944"/>
            <a:ext cx="8904453" cy="2031325"/>
          </a:xfrm>
          <a:prstGeom prst="rect">
            <a:avLst/>
          </a:prstGeom>
          <a:noFill/>
        </p:spPr>
        <p:txBody>
          <a:bodyPr wrap="square" rtlCol="0">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The whole architecture is based on</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CDS views – will helps you to create semantically rich data model.</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Business Object here is a node inside a tree data structure which is achieved by using </a:t>
            </a:r>
            <a:r>
              <a:rPr kumimoji="0" lang="en-IN" sz="1800" b="1" i="0" u="none" strike="noStrike" kern="1200" cap="none" spc="0" normalizeH="0" baseline="0" noProof="0" dirty="0">
                <a:ln>
                  <a:noFill/>
                </a:ln>
                <a:solidFill>
                  <a:prstClr val="black"/>
                </a:solidFill>
                <a:effectLst/>
                <a:uLnTx/>
                <a:uFillTx/>
                <a:latin typeface="Calibri"/>
                <a:ea typeface="+mn-ea"/>
                <a:cs typeface="+mn-cs"/>
              </a:rPr>
              <a:t>root </a:t>
            </a:r>
            <a:r>
              <a:rPr kumimoji="0" lang="en-IN" sz="1800" b="0" i="0" u="none" strike="noStrike" kern="1200" cap="none" spc="0" normalizeH="0" baseline="0" noProof="0" dirty="0">
                <a:ln>
                  <a:noFill/>
                </a:ln>
                <a:solidFill>
                  <a:prstClr val="black"/>
                </a:solidFill>
                <a:effectLst/>
                <a:uLnTx/>
                <a:uFillTx/>
                <a:latin typeface="Calibri"/>
                <a:ea typeface="+mn-ea"/>
                <a:cs typeface="+mn-cs"/>
              </a:rPr>
              <a:t>keyword at CDS view level, this is needed only if we want to add transactional capability.</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Finally create a service using service definition and service binding .</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binding will confirm the Purpose of service – API or Fiori.</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UI layer with the Fiori app using elements.</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159664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RAP – The Big picture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a:extLst>
              <a:ext uri="{FF2B5EF4-FFF2-40B4-BE49-F238E27FC236}">
                <a16:creationId xmlns:a16="http://schemas.microsoft.com/office/drawing/2014/main" id="{8145F746-C7DB-40B4-A495-B7BFD7574BA8}"/>
              </a:ext>
            </a:extLst>
          </p:cNvPr>
          <p:cNvPicPr>
            <a:picLocks noChangeAspect="1"/>
          </p:cNvPicPr>
          <p:nvPr/>
        </p:nvPicPr>
        <p:blipFill>
          <a:blip r:embed="rId3"/>
          <a:stretch>
            <a:fillRect/>
          </a:stretch>
        </p:blipFill>
        <p:spPr>
          <a:xfrm>
            <a:off x="631896" y="1019868"/>
            <a:ext cx="10647606" cy="5421075"/>
          </a:xfrm>
          <a:prstGeom prst="rect">
            <a:avLst/>
          </a:prstGeom>
        </p:spPr>
      </p:pic>
      <p:sp>
        <p:nvSpPr>
          <p:cNvPr id="5" name="Arrow: Chevron 4">
            <a:extLst>
              <a:ext uri="{FF2B5EF4-FFF2-40B4-BE49-F238E27FC236}">
                <a16:creationId xmlns:a16="http://schemas.microsoft.com/office/drawing/2014/main" id="{597E510F-CB67-4E18-9CDA-8EF06C0A864E}"/>
              </a:ext>
            </a:extLst>
          </p:cNvPr>
          <p:cNvSpPr/>
          <p:nvPr/>
        </p:nvSpPr>
        <p:spPr>
          <a:xfrm rot="16200000">
            <a:off x="1348772" y="2774040"/>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596B3169-F93B-41EC-9B8D-D09E4395AC7D}"/>
              </a:ext>
            </a:extLst>
          </p:cNvPr>
          <p:cNvSpPr/>
          <p:nvPr/>
        </p:nvSpPr>
        <p:spPr>
          <a:xfrm rot="16200000">
            <a:off x="1348771" y="5006288"/>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descr="Want Clipart Consumer Market - Consumer Vs Industrial Marketing, HD Png  Download , Transparent Png Image - PNGitem">
            <a:extLst>
              <a:ext uri="{FF2B5EF4-FFF2-40B4-BE49-F238E27FC236}">
                <a16:creationId xmlns:a16="http://schemas.microsoft.com/office/drawing/2014/main" id="{C9526CD2-7E5F-4561-8043-F3F9F4C78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4492" y="75925"/>
            <a:ext cx="2736304" cy="94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599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What is a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67232246-264A-4420-A97D-6B0AB74A15A2}"/>
              </a:ext>
            </a:extLst>
          </p:cNvPr>
          <p:cNvPicPr>
            <a:picLocks noChangeAspect="1"/>
          </p:cNvPicPr>
          <p:nvPr/>
        </p:nvPicPr>
        <p:blipFill>
          <a:blip r:embed="rId3"/>
          <a:stretch>
            <a:fillRect/>
          </a:stretch>
        </p:blipFill>
        <p:spPr>
          <a:xfrm>
            <a:off x="981844" y="1076741"/>
            <a:ext cx="9624894" cy="5395428"/>
          </a:xfrm>
          <a:prstGeom prst="rect">
            <a:avLst/>
          </a:prstGeom>
        </p:spPr>
      </p:pic>
    </p:spTree>
    <p:extLst>
      <p:ext uri="{BB962C8B-B14F-4D97-AF65-F5344CB8AC3E}">
        <p14:creationId xmlns:p14="http://schemas.microsoft.com/office/powerpoint/2010/main" val="184956116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87522"/>
            <a:ext cx="10969943" cy="711081"/>
          </a:xfrm>
        </p:spPr>
        <p:txBody>
          <a:bodyPr>
            <a:noAutofit/>
          </a:bodyPr>
          <a:lstStyle/>
          <a:p>
            <a:r>
              <a:rPr lang="en-IN" dirty="0">
                <a:latin typeface="Cooper Black" panose="0208090404030B020404" pitchFamily="18" charset="0"/>
              </a:rPr>
              <a:t>Types of Implementation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Freeform 5">
            <a:extLst>
              <a:ext uri="{FF2B5EF4-FFF2-40B4-BE49-F238E27FC236}">
                <a16:creationId xmlns:a16="http://schemas.microsoft.com/office/drawing/2014/main" id="{C812C73A-9956-4D1F-9859-3FF7E57A3189}"/>
              </a:ext>
            </a:extLst>
          </p:cNvPr>
          <p:cNvSpPr>
            <a:spLocks/>
          </p:cNvSpPr>
          <p:nvPr/>
        </p:nvSpPr>
        <p:spPr bwMode="auto">
          <a:xfrm>
            <a:off x="5530750" y="1499281"/>
            <a:ext cx="4476128" cy="23493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7" name="TextBox 9">
            <a:extLst>
              <a:ext uri="{FF2B5EF4-FFF2-40B4-BE49-F238E27FC236}">
                <a16:creationId xmlns:a16="http://schemas.microsoft.com/office/drawing/2014/main" id="{62093AE4-15FE-409E-BC9F-2C8F67E70FD3}"/>
              </a:ext>
            </a:extLst>
          </p:cNvPr>
          <p:cNvSpPr txBox="1"/>
          <p:nvPr/>
        </p:nvSpPr>
        <p:spPr>
          <a:xfrm>
            <a:off x="655320" y="1124744"/>
            <a:ext cx="294745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IN" sz="2000" b="1" dirty="0">
                <a:ea typeface="Open Sans" panose="020B0606030504020204" pitchFamily="34" charset="0"/>
                <a:cs typeface="Open Sans" panose="020B0606030504020204" pitchFamily="34" charset="0"/>
              </a:rPr>
              <a:t>Brownfield Implementation</a:t>
            </a:r>
          </a:p>
        </p:txBody>
      </p:sp>
      <p:sp>
        <p:nvSpPr>
          <p:cNvPr id="8" name="Rectangle 7">
            <a:extLst>
              <a:ext uri="{FF2B5EF4-FFF2-40B4-BE49-F238E27FC236}">
                <a16:creationId xmlns:a16="http://schemas.microsoft.com/office/drawing/2014/main" id="{F3E95384-7CF8-43EE-87C2-4CC5D12DF633}"/>
              </a:ext>
            </a:extLst>
          </p:cNvPr>
          <p:cNvSpPr/>
          <p:nvPr/>
        </p:nvSpPr>
        <p:spPr>
          <a:xfrm>
            <a:off x="655320" y="1535342"/>
            <a:ext cx="4266557" cy="2062103"/>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writing your own logic</a:t>
            </a:r>
          </a:p>
          <a:p>
            <a:pPr marL="342900" indent="-342900" algn="just">
              <a:buFont typeface="Arial" panose="020B0604020202020204" pitchFamily="34" charset="0"/>
              <a:buChar char="•"/>
            </a:pPr>
            <a:r>
              <a:rPr lang="en-IN" sz="1600" dirty="0"/>
              <a:t>You already have Business logic with you and you want to use that business logic to perform transactional capability</a:t>
            </a:r>
          </a:p>
          <a:p>
            <a:pPr marL="342900" indent="-342900" algn="just">
              <a:buFont typeface="Arial" panose="020B0604020202020204" pitchFamily="34" charset="0"/>
              <a:buChar char="•"/>
            </a:pPr>
            <a:r>
              <a:rPr lang="en-IN" sz="1600" dirty="0"/>
              <a:t>You are own your own to manage your implementation.</a:t>
            </a:r>
            <a:endParaRPr lang="en-US" sz="1600" dirty="0"/>
          </a:p>
        </p:txBody>
      </p:sp>
      <p:sp>
        <p:nvSpPr>
          <p:cNvPr id="9" name="TextBox 12">
            <a:extLst>
              <a:ext uri="{FF2B5EF4-FFF2-40B4-BE49-F238E27FC236}">
                <a16:creationId xmlns:a16="http://schemas.microsoft.com/office/drawing/2014/main" id="{7DE1A013-FD86-4CD6-A796-D04B0648F151}"/>
              </a:ext>
            </a:extLst>
          </p:cNvPr>
          <p:cNvSpPr txBox="1"/>
          <p:nvPr/>
        </p:nvSpPr>
        <p:spPr>
          <a:xfrm>
            <a:off x="7575792" y="3849075"/>
            <a:ext cx="2911108" cy="400110"/>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ea typeface="Open Sans" panose="020B0606030504020204" pitchFamily="34" charset="0"/>
                <a:cs typeface="Open Sans" panose="020B0606030504020204" pitchFamily="34" charset="0"/>
              </a:rPr>
              <a:t>Greenfield Implementation</a:t>
            </a:r>
          </a:p>
        </p:txBody>
      </p:sp>
      <p:sp>
        <p:nvSpPr>
          <p:cNvPr id="10" name="Rectangle 9">
            <a:extLst>
              <a:ext uri="{FF2B5EF4-FFF2-40B4-BE49-F238E27FC236}">
                <a16:creationId xmlns:a16="http://schemas.microsoft.com/office/drawing/2014/main" id="{43989EB4-EA79-4BCE-8BD6-9212FF2E4C42}"/>
              </a:ext>
            </a:extLst>
          </p:cNvPr>
          <p:cNvSpPr/>
          <p:nvPr/>
        </p:nvSpPr>
        <p:spPr>
          <a:xfrm>
            <a:off x="7516800" y="4255991"/>
            <a:ext cx="4235785" cy="1815882"/>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using the framework provided implementation</a:t>
            </a:r>
          </a:p>
          <a:p>
            <a:pPr marL="342900" indent="-342900" algn="just">
              <a:buFont typeface="Arial" panose="020B0604020202020204" pitchFamily="34" charset="0"/>
              <a:buChar char="•"/>
            </a:pPr>
            <a:r>
              <a:rPr lang="en-IN" sz="1600" dirty="0"/>
              <a:t>You do not have Business logic with you and you want system to create business logic for you automatically.</a:t>
            </a:r>
            <a:endParaRPr lang="en-US" sz="1600" dirty="0"/>
          </a:p>
        </p:txBody>
      </p:sp>
      <p:sp>
        <p:nvSpPr>
          <p:cNvPr id="12" name="TextBox 15">
            <a:extLst>
              <a:ext uri="{FF2B5EF4-FFF2-40B4-BE49-F238E27FC236}">
                <a16:creationId xmlns:a16="http://schemas.microsoft.com/office/drawing/2014/main" id="{A009ED27-FB19-4745-9285-92503B72B635}"/>
              </a:ext>
            </a:extLst>
          </p:cNvPr>
          <p:cNvSpPr txBox="1"/>
          <p:nvPr/>
        </p:nvSpPr>
        <p:spPr>
          <a:xfrm>
            <a:off x="5856458" y="1774887"/>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 Managed Scenario</a:t>
            </a:r>
          </a:p>
        </p:txBody>
      </p:sp>
      <p:sp>
        <p:nvSpPr>
          <p:cNvPr id="13" name="Freeform 12">
            <a:extLst>
              <a:ext uri="{FF2B5EF4-FFF2-40B4-BE49-F238E27FC236}">
                <a16:creationId xmlns:a16="http://schemas.microsoft.com/office/drawing/2014/main" id="{E436047F-6378-48BF-921F-A07B3F315FD8}"/>
              </a:ext>
            </a:extLst>
          </p:cNvPr>
          <p:cNvSpPr>
            <a:spLocks noEditPoints="1"/>
          </p:cNvSpPr>
          <p:nvPr/>
        </p:nvSpPr>
        <p:spPr bwMode="auto">
          <a:xfrm>
            <a:off x="8987132" y="2883436"/>
            <a:ext cx="410874" cy="360228"/>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4" name="Freeform 13">
            <a:extLst>
              <a:ext uri="{FF2B5EF4-FFF2-40B4-BE49-F238E27FC236}">
                <a16:creationId xmlns:a16="http://schemas.microsoft.com/office/drawing/2014/main" id="{92CFA4B2-EC30-43A3-967B-EF254A19D017}"/>
              </a:ext>
            </a:extLst>
          </p:cNvPr>
          <p:cNvSpPr>
            <a:spLocks/>
          </p:cNvSpPr>
          <p:nvPr/>
        </p:nvSpPr>
        <p:spPr bwMode="auto">
          <a:xfrm>
            <a:off x="2075193" y="3293841"/>
            <a:ext cx="4484690" cy="2385328"/>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5" name="TextBox 14">
            <a:extLst>
              <a:ext uri="{FF2B5EF4-FFF2-40B4-BE49-F238E27FC236}">
                <a16:creationId xmlns:a16="http://schemas.microsoft.com/office/drawing/2014/main" id="{EAFA8C1A-88FB-4969-8248-EA75BA047C3D}"/>
              </a:ext>
            </a:extLst>
          </p:cNvPr>
          <p:cNvSpPr txBox="1"/>
          <p:nvPr/>
        </p:nvSpPr>
        <p:spPr>
          <a:xfrm>
            <a:off x="2744059" y="4909204"/>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 Un-Managed Scenario</a:t>
            </a:r>
          </a:p>
        </p:txBody>
      </p:sp>
      <p:grpSp>
        <p:nvGrpSpPr>
          <p:cNvPr id="16" name="Group 15">
            <a:extLst>
              <a:ext uri="{FF2B5EF4-FFF2-40B4-BE49-F238E27FC236}">
                <a16:creationId xmlns:a16="http://schemas.microsoft.com/office/drawing/2014/main" id="{0BA2C897-09F3-4347-B3B4-6B54E0D1A577}"/>
              </a:ext>
            </a:extLst>
          </p:cNvPr>
          <p:cNvGrpSpPr/>
          <p:nvPr/>
        </p:nvGrpSpPr>
        <p:grpSpPr>
          <a:xfrm>
            <a:off x="2639128" y="3909186"/>
            <a:ext cx="470646" cy="527224"/>
            <a:chOff x="120651" y="2266950"/>
            <a:chExt cx="2944813" cy="3298825"/>
          </a:xfrm>
          <a:solidFill>
            <a:schemeClr val="bg1"/>
          </a:solidFill>
        </p:grpSpPr>
        <p:sp>
          <p:nvSpPr>
            <p:cNvPr id="17" name="Freeform 16">
              <a:extLst>
                <a:ext uri="{FF2B5EF4-FFF2-40B4-BE49-F238E27FC236}">
                  <a16:creationId xmlns:a16="http://schemas.microsoft.com/office/drawing/2014/main"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8" name="Freeform 17">
              <a:extLst>
                <a:ext uri="{FF2B5EF4-FFF2-40B4-BE49-F238E27FC236}">
                  <a16:creationId xmlns:a16="http://schemas.microsoft.com/office/drawing/2014/main"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grpSp>
    </p:spTree>
    <p:extLst>
      <p:ext uri="{BB962C8B-B14F-4D97-AF65-F5344CB8AC3E}">
        <p14:creationId xmlns:p14="http://schemas.microsoft.com/office/powerpoint/2010/main" val="113199495"/>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10412</TotalTime>
  <Words>1441</Words>
  <Application>Microsoft Office PowerPoint</Application>
  <PresentationFormat>Custom</PresentationFormat>
  <Paragraphs>235</Paragraphs>
  <Slides>31</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Arial</vt:lpstr>
      <vt:lpstr>Arial Black</vt:lpstr>
      <vt:lpstr>Arial Bold</vt:lpstr>
      <vt:lpstr>Calibri</vt:lpstr>
      <vt:lpstr>Cooper Black</vt:lpstr>
      <vt:lpstr>Courier New</vt:lpstr>
      <vt:lpstr>Open Sans</vt:lpstr>
      <vt:lpstr>Patua One</vt:lpstr>
      <vt:lpstr>Symbol</vt:lpstr>
      <vt:lpstr>Wingdings</vt:lpstr>
      <vt:lpstr>Office Theme</vt:lpstr>
      <vt:lpstr>PowerPoint Presentation</vt:lpstr>
      <vt:lpstr>PowerPoint Presentation</vt:lpstr>
      <vt:lpstr>PowerPoint Presentation</vt:lpstr>
      <vt:lpstr>Evolution of ABAP Programming Model</vt:lpstr>
      <vt:lpstr>Restful ABAP Programming</vt:lpstr>
      <vt:lpstr>Restful ABAP Programming</vt:lpstr>
      <vt:lpstr>RAP – The Big picture</vt:lpstr>
      <vt:lpstr>What is a Business Object</vt:lpstr>
      <vt:lpstr>Types of Implementation (Scenario) </vt:lpstr>
      <vt:lpstr>BO runtime implementation types</vt:lpstr>
      <vt:lpstr>BO runtime implementation types</vt:lpstr>
      <vt:lpstr>Explanation of Flight Data Model</vt:lpstr>
      <vt:lpstr>Flow of Development (Unmanaged Scenario)</vt:lpstr>
      <vt:lpstr>Defining Data Models</vt:lpstr>
      <vt:lpstr>Root CDS Entity</vt:lpstr>
      <vt:lpstr>Create OData Service ( Business Service )</vt:lpstr>
      <vt:lpstr>Service Binding ( Business Service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Developing Read only List Report </vt:lpstr>
      <vt:lpstr>CDS Views with Annotations</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306</cp:revision>
  <dcterms:created xsi:type="dcterms:W3CDTF">2013-09-12T13:05:01Z</dcterms:created>
  <dcterms:modified xsi:type="dcterms:W3CDTF">2022-05-26T08:52:28Z</dcterms:modified>
</cp:coreProperties>
</file>